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6" r:id="rId2"/>
    <p:sldId id="271" r:id="rId3"/>
    <p:sldId id="269" r:id="rId4"/>
    <p:sldId id="272" r:id="rId5"/>
    <p:sldId id="270" r:id="rId6"/>
    <p:sldId id="282" r:id="rId7"/>
    <p:sldId id="273" r:id="rId8"/>
    <p:sldId id="275" r:id="rId9"/>
    <p:sldId id="277" r:id="rId10"/>
    <p:sldId id="278" r:id="rId11"/>
    <p:sldId id="279" r:id="rId12"/>
    <p:sldId id="280" r:id="rId13"/>
    <p:sldId id="261" r:id="rId14"/>
    <p:sldId id="263" r:id="rId15"/>
    <p:sldId id="281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7175" autoAdjust="0"/>
  </p:normalViewPr>
  <p:slideViewPr>
    <p:cSldViewPr>
      <p:cViewPr varScale="1">
        <p:scale>
          <a:sx n="100" d="100"/>
          <a:sy n="100" d="100"/>
        </p:scale>
        <p:origin x="19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E4383AB-AC39-4B1B-A74C-3DEDC82C05E4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71DEBA-6556-48F4-BC61-19E5A495A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70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Terry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1DEBA-6556-48F4-BC61-19E5A495A4A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01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Census is the Foundation for Representation in our Democracy.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James Madison saw it, collecting information on the “particular circumstances of the community” would allow Congress to “accommodate our laws to the real situation of our constituents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1DEBA-6556-48F4-BC61-19E5A495A4A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85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is how</a:t>
            </a:r>
            <a:r>
              <a:rPr lang="en-US" baseline="0" dirty="0"/>
              <a:t> we ensure Equal Representation.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1DEBA-6556-48F4-BC61-19E5A495A4A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36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is how we determine distribution of $600 billion in federal programs every year. For example, 5 HHS programs</a:t>
            </a:r>
            <a:r>
              <a:rPr lang="en-US" baseline="0" dirty="0"/>
              <a:t> use census data to determine state-based allocations of Five HHS programs use the FMAP reimburse states for spending: Medicaid, the State Children's Health Insurance Program (S-CHIP), Foster Care, Child Care and Development Fund, and the Temporary Assistance to Needy Families (TANF)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1DEBA-6556-48F4-BC61-19E5A495A4A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08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Terri Ann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1DEBA-6556-48F4-BC61-19E5A495A4A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966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Counting every person in the U.S. is a massive and complex project.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1DEBA-6556-48F4-BC61-19E5A495A4A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285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Chris</a:t>
            </a:r>
            <a:r>
              <a:rPr lang="en-US" baseline="0" dirty="0"/>
              <a:t> Harley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1DEBA-6556-48F4-BC61-19E5A495A4A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70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Univers LT Std 45 Light" pitchFamily="34" charset="0"/>
              </a:defRPr>
            </a:lvl1pPr>
          </a:lstStyle>
          <a:p>
            <a:fld id="{B03912FF-DC74-471E-AB53-DD5E13FCB540}" type="datetimeFigureOut">
              <a:rPr lang="en-US" smtClean="0"/>
              <a:pPr/>
              <a:t>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Univers LT Std 45 Light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Univers LT Std 45 Light" pitchFamily="34" charset="0"/>
              </a:defRPr>
            </a:lvl1pPr>
          </a:lstStyle>
          <a:p>
            <a:fld id="{524480C7-6E0D-4DC1-A67F-67E9347486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912FF-DC74-471E-AB53-DD5E13FCB540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80C7-6E0D-4DC1-A67F-67E9347486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912FF-DC74-471E-AB53-DD5E13FCB540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80C7-6E0D-4DC1-A67F-67E9347486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912FF-DC74-471E-AB53-DD5E13FCB540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80C7-6E0D-4DC1-A67F-67E9347486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912FF-DC74-471E-AB53-DD5E13FCB540}" type="datetimeFigureOut">
              <a:rPr lang="en-US" smtClean="0"/>
              <a:pPr/>
              <a:t>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80C7-6E0D-4DC1-A67F-67E9347486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912FF-DC74-471E-AB53-DD5E13FCB540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80C7-6E0D-4DC1-A67F-67E9347486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912FF-DC74-471E-AB53-DD5E13FCB540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80C7-6E0D-4DC1-A67F-67E9347486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912FF-DC74-471E-AB53-DD5E13FCB540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80C7-6E0D-4DC1-A67F-67E9347486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912FF-DC74-471E-AB53-DD5E13FCB540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80C7-6E0D-4DC1-A67F-67E9347486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912FF-DC74-471E-AB53-DD5E13FCB540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80C7-6E0D-4DC1-A67F-67E9347486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912FF-DC74-471E-AB53-DD5E13FCB540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80C7-6E0D-4DC1-A67F-67E9347486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912FF-DC74-471E-AB53-DD5E13FCB540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480C7-6E0D-4DC1-A67F-67E9347486A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LeadershipConf_4c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214616" y="457200"/>
            <a:ext cx="1395984" cy="536223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381000" y="668179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65BD"/>
                </a:solidFill>
                <a:latin typeface="Univers LT Std 45 Light" pitchFamily="34" charset="0"/>
              </a:rPr>
              <a:t>The Leadership Conference</a:t>
            </a:r>
          </a:p>
          <a:p>
            <a:r>
              <a:rPr lang="en-US" sz="1000" dirty="0">
                <a:solidFill>
                  <a:srgbClr val="0065BD"/>
                </a:solidFill>
                <a:latin typeface="Univers LT Std 45 Light" pitchFamily="34" charset="0"/>
              </a:rPr>
              <a:t>on</a:t>
            </a:r>
            <a:r>
              <a:rPr lang="en-US" sz="1000" baseline="0" dirty="0">
                <a:solidFill>
                  <a:srgbClr val="0065BD"/>
                </a:solidFill>
                <a:latin typeface="Univers LT Std 45 Light" pitchFamily="34" charset="0"/>
              </a:rPr>
              <a:t> Civil and Human Rights</a:t>
            </a:r>
            <a:endParaRPr lang="en-US" sz="1000" dirty="0">
              <a:solidFill>
                <a:srgbClr val="0065BD"/>
              </a:solidFill>
              <a:latin typeface="Univers LT Std 45 Light" pitchFamily="34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152400"/>
            <a:ext cx="9144000" cy="228600"/>
          </a:xfrm>
          <a:prstGeom prst="rect">
            <a:avLst/>
          </a:prstGeom>
          <a:gradFill>
            <a:gsLst>
              <a:gs pos="0">
                <a:srgbClr val="0065BD"/>
              </a:gs>
              <a:gs pos="100000">
                <a:schemeClr val="dk2">
                  <a:shade val="30000"/>
                  <a:satMod val="200000"/>
                </a:schemeClr>
              </a:gs>
            </a:gsLst>
          </a:gradFill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Univers LT Std 45 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Univers LT Std 45 Light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Univers LT Std 45 Light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Univers LT Std 45 Light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Univers LT Std 45 Light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Univers LT Std 45 Light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vilrights.org/censu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lopez@civilrights.org" TargetMode="External"/><Relationship Id="rId2" Type="http://schemas.openxmlformats.org/officeDocument/2006/relationships/hyperlink" Target="mailto:atherly@civilrights.or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Tminnis@advancingjustice-aajc.org" TargetMode="External"/><Relationship Id="rId2" Type="http://schemas.openxmlformats.org/officeDocument/2006/relationships/hyperlink" Target="mailto:Harley@civilrights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opez@civilrights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514600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sz="5300" b="1" dirty="0">
                <a:latin typeface="+mj-lt"/>
              </a:rPr>
              <a:t>The 2020 Census </a:t>
            </a:r>
            <a:r>
              <a:rPr lang="en-US" sz="5300" b="1" i="1" dirty="0">
                <a:solidFill>
                  <a:srgbClr val="FF0000"/>
                </a:solidFill>
                <a:latin typeface="Chiller" panose="04020404031007020602" pitchFamily="82" charset="0"/>
              </a:rPr>
              <a:t>at Risk</a:t>
            </a:r>
            <a:br>
              <a:rPr lang="en-US" sz="5300" dirty="0">
                <a:latin typeface="+mj-lt"/>
              </a:rPr>
            </a:br>
            <a:r>
              <a:rPr lang="en-US" dirty="0">
                <a:latin typeface="+mj-lt"/>
              </a:rPr>
              <a:t> </a:t>
            </a:r>
            <a:r>
              <a:rPr lang="en-US" i="1" dirty="0">
                <a:latin typeface="+mj-lt"/>
              </a:rPr>
              <a:t>Why You Should Care and </a:t>
            </a:r>
            <a:br>
              <a:rPr lang="en-US" i="1" dirty="0">
                <a:latin typeface="+mj-lt"/>
              </a:rPr>
            </a:br>
            <a:r>
              <a:rPr lang="en-US" i="1" dirty="0">
                <a:latin typeface="+mj-lt"/>
              </a:rPr>
              <a:t>What Can You Do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4419600"/>
            <a:ext cx="7315200" cy="21336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sz="2000" dirty="0">
                <a:latin typeface="+mn-lt"/>
              </a:rPr>
              <a:t>Hosts: </a:t>
            </a:r>
          </a:p>
          <a:p>
            <a:pPr algn="r"/>
            <a:r>
              <a:rPr lang="en-US" sz="2000" dirty="0">
                <a:latin typeface="+mn-lt"/>
              </a:rPr>
              <a:t>Chris Harley, Census Campaign Director</a:t>
            </a:r>
          </a:p>
          <a:p>
            <a:pPr algn="r"/>
            <a:r>
              <a:rPr lang="en-US" sz="2000" dirty="0">
                <a:latin typeface="+mn-lt"/>
              </a:rPr>
              <a:t>Sergio Lopez, The Leadership Conference</a:t>
            </a:r>
          </a:p>
          <a:p>
            <a:pPr algn="r"/>
            <a:r>
              <a:rPr lang="en-US" sz="2000" dirty="0">
                <a:latin typeface="+mn-lt"/>
              </a:rPr>
              <a:t> </a:t>
            </a:r>
          </a:p>
          <a:p>
            <a:pPr algn="r"/>
            <a:r>
              <a:rPr lang="en-US" sz="2000" dirty="0">
                <a:latin typeface="+mn-lt"/>
              </a:rPr>
              <a:t>Guest Speakers:</a:t>
            </a:r>
          </a:p>
          <a:p>
            <a:pPr algn="r"/>
            <a:r>
              <a:rPr lang="en-US" sz="2000" dirty="0">
                <a:latin typeface="+mn-lt"/>
              </a:rPr>
              <a:t>Terry </a:t>
            </a:r>
            <a:r>
              <a:rPr lang="en-US" sz="2000" dirty="0" err="1">
                <a:latin typeface="+mn-lt"/>
              </a:rPr>
              <a:t>Ao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Minnis</a:t>
            </a:r>
            <a:r>
              <a:rPr lang="en-US" sz="2000" dirty="0">
                <a:latin typeface="+mn-lt"/>
              </a:rPr>
              <a:t>, Asian Americans Advancing Justice | AAJC</a:t>
            </a:r>
          </a:p>
          <a:p>
            <a:pPr algn="r"/>
            <a:r>
              <a:rPr lang="en-US" sz="2000" dirty="0">
                <a:latin typeface="+mn-lt"/>
              </a:rPr>
              <a:t>Terri Ann Lowenthal, Census Consultant for The Leadership Conference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17886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j-lt"/>
              </a:rPr>
              <a:t>What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>
            <a:normAutofit fontScale="32500" lnSpcReduction="20000"/>
          </a:bodyPr>
          <a:lstStyle/>
          <a:p>
            <a:pPr>
              <a:buFont typeface="Wingdings" charset="2"/>
              <a:buChar char="ü"/>
            </a:pPr>
            <a:r>
              <a:rPr lang="en-US" sz="8000" dirty="0">
                <a:latin typeface="+mn-lt"/>
                <a:cs typeface="Calibri"/>
              </a:rPr>
              <a:t>Next month: peak ‘dress rehearsal’ operations start in Providence Co., RI (2018 End-to-End Census Test)</a:t>
            </a:r>
          </a:p>
          <a:p>
            <a:pPr marL="0" indent="0">
              <a:buNone/>
            </a:pPr>
            <a:endParaRPr lang="en-US" sz="8000" dirty="0">
              <a:latin typeface="+mn-lt"/>
              <a:cs typeface="Calibri"/>
            </a:endParaRPr>
          </a:p>
          <a:p>
            <a:pPr>
              <a:buFont typeface="Wingdings" charset="2"/>
              <a:buChar char="ü"/>
            </a:pPr>
            <a:r>
              <a:rPr lang="en-US" sz="8000" dirty="0">
                <a:latin typeface="+mn-lt"/>
                <a:cs typeface="Calibri"/>
              </a:rPr>
              <a:t>By April 1, 2018: Census questions submitted to Congress</a:t>
            </a:r>
          </a:p>
          <a:p>
            <a:pPr marL="457200" lvl="1" indent="0">
              <a:buNone/>
            </a:pPr>
            <a:endParaRPr lang="en-US" sz="7800" dirty="0">
              <a:latin typeface="+mn-lt"/>
              <a:cs typeface="Calibri"/>
            </a:endParaRPr>
          </a:p>
          <a:p>
            <a:pPr>
              <a:buFont typeface="Wingdings" charset="2"/>
              <a:buChar char="ü"/>
            </a:pPr>
            <a:r>
              <a:rPr lang="en-US" sz="8000" dirty="0">
                <a:latin typeface="+mn-lt"/>
                <a:cs typeface="Calibri"/>
              </a:rPr>
              <a:t>February – June 2018: state, local &amp; tribal governments that registered for the Local Update of Census Addresses (LUCA) program can review and update address lists</a:t>
            </a:r>
          </a:p>
          <a:p>
            <a:pPr marL="0" indent="0">
              <a:buNone/>
            </a:pPr>
            <a:endParaRPr lang="en-US" sz="8000" dirty="0">
              <a:latin typeface="+mn-lt"/>
              <a:cs typeface="Calibri"/>
            </a:endParaRPr>
          </a:p>
          <a:p>
            <a:pPr>
              <a:buFont typeface="Wingdings" charset="2"/>
              <a:buChar char="ü"/>
            </a:pPr>
            <a:r>
              <a:rPr lang="en-US" sz="8000" dirty="0">
                <a:latin typeface="+mn-lt"/>
                <a:cs typeface="Calibri"/>
              </a:rPr>
              <a:t>In two years … 2020 Census operations start</a:t>
            </a:r>
          </a:p>
          <a:p>
            <a:pPr lvl="1">
              <a:buFont typeface="Arial"/>
              <a:buChar char="•"/>
            </a:pPr>
            <a:r>
              <a:rPr lang="en-US" sz="8000" dirty="0">
                <a:latin typeface="+mn-lt"/>
                <a:cs typeface="Calibri"/>
              </a:rPr>
              <a:t>Six Regional Census Centers will open in April</a:t>
            </a:r>
          </a:p>
        </p:txBody>
      </p:sp>
    </p:spTree>
    <p:extLst>
      <p:ext uri="{BB962C8B-B14F-4D97-AF65-F5344CB8AC3E}">
        <p14:creationId xmlns:p14="http://schemas.microsoft.com/office/powerpoint/2010/main" val="1285755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j-lt"/>
              </a:rPr>
              <a:t>Why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r>
              <a:rPr lang="en-US" dirty="0">
                <a:latin typeface="+mn-lt"/>
                <a:cs typeface="Calibri" panose="020F0502020204030204" pitchFamily="34" charset="0"/>
              </a:rPr>
              <a:t>The 2020 Census is already underway</a:t>
            </a:r>
          </a:p>
          <a:p>
            <a:pPr marL="0" indent="0">
              <a:buNone/>
            </a:pPr>
            <a:endParaRPr lang="en-US" dirty="0">
              <a:latin typeface="+mn-lt"/>
              <a:cs typeface="Calibri" panose="020F0502020204030204" pitchFamily="34" charset="0"/>
            </a:endParaRPr>
          </a:p>
          <a:p>
            <a:pPr>
              <a:buFont typeface="Wingdings" charset="2"/>
              <a:buChar char="ü"/>
            </a:pPr>
            <a:r>
              <a:rPr lang="en-US" dirty="0">
                <a:latin typeface="+mn-lt"/>
                <a:cs typeface="Calibri" panose="020F0502020204030204" pitchFamily="34" charset="0"/>
              </a:rPr>
              <a:t>Engaging later may be too late</a:t>
            </a:r>
          </a:p>
          <a:p>
            <a:pPr marL="0" indent="0">
              <a:buNone/>
            </a:pPr>
            <a:endParaRPr lang="en-US" dirty="0">
              <a:latin typeface="+mn-lt"/>
              <a:cs typeface="Calibri" panose="020F0502020204030204" pitchFamily="34" charset="0"/>
            </a:endParaRPr>
          </a:p>
          <a:p>
            <a:pPr>
              <a:buFont typeface="Wingdings" charset="2"/>
              <a:buChar char="ü"/>
            </a:pPr>
            <a:r>
              <a:rPr lang="en-US" dirty="0">
                <a:latin typeface="+mn-lt"/>
                <a:cs typeface="Calibri" panose="020F0502020204030204" pitchFamily="34" charset="0"/>
              </a:rPr>
              <a:t>Policy improvements now could pay significant dividends as we move to “get out the count”</a:t>
            </a:r>
          </a:p>
        </p:txBody>
      </p:sp>
    </p:spTree>
    <p:extLst>
      <p:ext uri="{BB962C8B-B14F-4D97-AF65-F5344CB8AC3E}">
        <p14:creationId xmlns:p14="http://schemas.microsoft.com/office/powerpoint/2010/main" val="3162399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j-lt"/>
              </a:rPr>
              <a:t>Act Now!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ü"/>
            </a:pPr>
            <a:r>
              <a:rPr lang="en-US" dirty="0">
                <a:latin typeface="+mn-lt"/>
                <a:cs typeface="Calibri" panose="020F0502020204030204" pitchFamily="34" charset="0"/>
              </a:rPr>
              <a:t>Join Leadership Conference Census Task Force (co-chaired by AAJC and NALEO Educational Fund)</a:t>
            </a:r>
          </a:p>
          <a:p>
            <a:pPr>
              <a:buFont typeface="Wingdings" charset="2"/>
              <a:buChar char="ü"/>
            </a:pPr>
            <a:r>
              <a:rPr lang="en-US" dirty="0">
                <a:latin typeface="+mn-lt"/>
                <a:cs typeface="Calibri" panose="020F0502020204030204" pitchFamily="34" charset="0"/>
              </a:rPr>
              <a:t>Join the “Kitchen Cabinet” to mobilize state groups and networks </a:t>
            </a:r>
          </a:p>
          <a:p>
            <a:pPr>
              <a:buFont typeface="Wingdings" charset="2"/>
              <a:buChar char="ü"/>
            </a:pPr>
            <a:r>
              <a:rPr lang="en-US" dirty="0">
                <a:latin typeface="+mn-lt"/>
                <a:cs typeface="Calibri" panose="020F0502020204030204" pitchFamily="34" charset="0"/>
              </a:rPr>
              <a:t>Educate key policymakers</a:t>
            </a:r>
          </a:p>
          <a:p>
            <a:pPr>
              <a:buFont typeface="Wingdings" charset="2"/>
              <a:buChar char="ü"/>
            </a:pPr>
            <a:r>
              <a:rPr lang="en-US" dirty="0">
                <a:latin typeface="+mn-lt"/>
                <a:cs typeface="Calibri" panose="020F0502020204030204" pitchFamily="34" charset="0"/>
              </a:rPr>
              <a:t>Shape the narrative</a:t>
            </a:r>
          </a:p>
          <a:p>
            <a:pPr>
              <a:buFont typeface="Wingdings" charset="2"/>
              <a:buChar char="ü"/>
            </a:pPr>
            <a:r>
              <a:rPr lang="en-US" dirty="0">
                <a:latin typeface="+mn-lt"/>
                <a:cs typeface="Calibri" panose="020F0502020204030204" pitchFamily="34" charset="0"/>
              </a:rPr>
              <a:t>Engage ethnic media</a:t>
            </a: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9841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031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j-lt"/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39949"/>
            <a:ext cx="8229600" cy="493705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6700" dirty="0">
                <a:latin typeface="+mn-lt"/>
              </a:rPr>
              <a:t>Materials available at </a:t>
            </a:r>
            <a:r>
              <a:rPr lang="en-US" sz="6700" dirty="0">
                <a:latin typeface="+mn-lt"/>
                <a:hlinkClick r:id="rId2"/>
              </a:rPr>
              <a:t>www.civilrights.org/census/</a:t>
            </a:r>
            <a:r>
              <a:rPr lang="en-US" sz="6700" dirty="0">
                <a:latin typeface="+mn-lt"/>
              </a:rPr>
              <a:t> 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6700" i="1" dirty="0">
                <a:latin typeface="+mn-lt"/>
              </a:rPr>
              <a:t>Counting for Dollars; </a:t>
            </a:r>
            <a:r>
              <a:rPr lang="en-US" sz="6700" dirty="0">
                <a:latin typeface="+mn-lt"/>
              </a:rPr>
              <a:t>analysis of the use of Census-derived data by 16 large federal programs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6700" dirty="0">
                <a:latin typeface="+mn-lt"/>
              </a:rPr>
              <a:t>Hard-to-Count factsheets &amp; interactive map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6700" dirty="0">
                <a:latin typeface="+mn-lt"/>
              </a:rPr>
              <a:t>Citizenship and immigration questions factsheet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6700" dirty="0">
                <a:latin typeface="+mn-lt"/>
              </a:rPr>
              <a:t>Talking Points </a:t>
            </a:r>
          </a:p>
          <a:p>
            <a:pPr lvl="1"/>
            <a:endParaRPr lang="en-US" dirty="0">
              <a:latin typeface="+mn-lt"/>
            </a:endParaRPr>
          </a:p>
          <a:p>
            <a:pPr marL="457200" lvl="1" indent="0">
              <a:buNone/>
            </a:pPr>
            <a:br>
              <a:rPr lang="en-US" dirty="0">
                <a:latin typeface="+mn-lt"/>
              </a:rPr>
            </a:b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2241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BF908-C5CA-4BBE-AEDD-2A99D9B2A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br>
              <a:rPr lang="en-US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What You Can Do</a:t>
            </a:r>
            <a:br>
              <a:rPr lang="en-US" sz="4000" b="1" dirty="0">
                <a:latin typeface="+mj-lt"/>
              </a:rPr>
            </a:br>
            <a:endParaRPr lang="en-US" sz="4000" b="1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F9942-325F-419D-B38E-8FF3C98BC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000" dirty="0">
                <a:latin typeface="+mn-lt"/>
              </a:rPr>
              <a:t>Join the Census Task Force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>
                <a:latin typeface="+mn-lt"/>
              </a:rPr>
              <a:t>Federal policy and communications updates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>
                <a:latin typeface="+mn-lt"/>
              </a:rPr>
              <a:t>Email Arielle </a:t>
            </a:r>
            <a:r>
              <a:rPr lang="en-US" sz="2600" dirty="0" err="1">
                <a:latin typeface="+mn-lt"/>
              </a:rPr>
              <a:t>Atherly</a:t>
            </a:r>
            <a:r>
              <a:rPr lang="en-US" sz="2600" dirty="0">
                <a:latin typeface="+mn-lt"/>
              </a:rPr>
              <a:t> at </a:t>
            </a:r>
            <a:r>
              <a:rPr lang="en-US" sz="2600" dirty="0">
                <a:latin typeface="+mn-lt"/>
                <a:hlinkClick r:id="rId2"/>
              </a:rPr>
              <a:t>atherly@civilrights.org</a:t>
            </a:r>
            <a:r>
              <a:rPr lang="en-US" sz="2600" dirty="0">
                <a:latin typeface="+mn-lt"/>
              </a:rPr>
              <a:t> </a:t>
            </a:r>
          </a:p>
          <a:p>
            <a:pPr marL="457200" lvl="1" indent="0">
              <a:buNone/>
            </a:pPr>
            <a:endParaRPr lang="en-US" sz="2600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000" dirty="0">
                <a:latin typeface="+mn-lt"/>
              </a:rPr>
              <a:t>Join the Kitchen Cabinet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>
                <a:latin typeface="+mn-lt"/>
              </a:rPr>
              <a:t>Engaging state and local leaders for field mobilization and Get Out The Count efforts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>
                <a:latin typeface="+mn-lt"/>
              </a:rPr>
              <a:t>Email Sergio Lopez at </a:t>
            </a:r>
            <a:r>
              <a:rPr lang="en-US" sz="2600" dirty="0">
                <a:latin typeface="+mn-lt"/>
                <a:hlinkClick r:id="rId3"/>
              </a:rPr>
              <a:t>lopez@civilrights.org</a:t>
            </a:r>
            <a:r>
              <a:rPr lang="en-US" sz="2600" dirty="0">
                <a:latin typeface="+mn-lt"/>
              </a:rPr>
              <a:t> </a:t>
            </a: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07029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j-lt"/>
              </a:rPr>
              <a:t>Presenters Contact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+mn-lt"/>
              </a:rPr>
              <a:t>Chris Harley, Census Campaign Director</a:t>
            </a:r>
          </a:p>
          <a:p>
            <a:pPr marL="0" indent="0">
              <a:buNone/>
            </a:pPr>
            <a:r>
              <a:rPr lang="en-US" sz="2800" dirty="0">
                <a:latin typeface="+mn-lt"/>
                <a:hlinkClick r:id="rId2"/>
              </a:rPr>
              <a:t>Harley@civilrights.org</a:t>
            </a:r>
            <a:endParaRPr lang="en-US" sz="2800" dirty="0">
              <a:latin typeface="+mn-lt"/>
            </a:endParaRPr>
          </a:p>
          <a:p>
            <a:pPr marL="0" indent="0">
              <a:buNone/>
            </a:pPr>
            <a:endParaRPr lang="en-US" sz="2800" dirty="0">
              <a:latin typeface="+mn-lt"/>
            </a:endParaRPr>
          </a:p>
          <a:p>
            <a:pPr marL="0" indent="0">
              <a:buNone/>
            </a:pPr>
            <a:r>
              <a:rPr lang="en-US" sz="2800" dirty="0">
                <a:latin typeface="+mn-lt"/>
              </a:rPr>
              <a:t>Census Task Force:</a:t>
            </a:r>
          </a:p>
          <a:p>
            <a:pPr marL="0" indent="0">
              <a:buNone/>
            </a:pPr>
            <a:r>
              <a:rPr lang="en-US" sz="2800" dirty="0">
                <a:latin typeface="+mn-lt"/>
              </a:rPr>
              <a:t>Terry </a:t>
            </a:r>
            <a:r>
              <a:rPr lang="en-US" sz="2800" dirty="0" err="1">
                <a:latin typeface="+mn-lt"/>
              </a:rPr>
              <a:t>Ao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Minnis</a:t>
            </a:r>
            <a:r>
              <a:rPr lang="en-US" sz="2800" dirty="0">
                <a:latin typeface="+mn-lt"/>
              </a:rPr>
              <a:t>, </a:t>
            </a:r>
            <a:r>
              <a:rPr lang="en-US" sz="2800" dirty="0">
                <a:latin typeface="+mn-lt"/>
                <a:hlinkClick r:id="rId3"/>
              </a:rPr>
              <a:t>Tminnis@advancingjustice-aajc.org</a:t>
            </a:r>
            <a:r>
              <a:rPr lang="en-US" sz="2800" dirty="0">
                <a:latin typeface="+mn-lt"/>
              </a:rPr>
              <a:t> </a:t>
            </a:r>
          </a:p>
          <a:p>
            <a:pPr marL="0" indent="0">
              <a:buNone/>
            </a:pPr>
            <a:endParaRPr lang="en-US" sz="2800" dirty="0">
              <a:latin typeface="+mn-lt"/>
            </a:endParaRPr>
          </a:p>
          <a:p>
            <a:pPr marL="0" indent="0">
              <a:buNone/>
            </a:pPr>
            <a:r>
              <a:rPr lang="en-US" sz="2800" dirty="0">
                <a:latin typeface="+mn-lt"/>
              </a:rPr>
              <a:t>Kitchen Cabinet for Field &amp; Communications:</a:t>
            </a:r>
          </a:p>
          <a:p>
            <a:pPr marL="0" indent="0">
              <a:buNone/>
            </a:pPr>
            <a:r>
              <a:rPr lang="en-US" sz="2800" dirty="0">
                <a:latin typeface="+mn-lt"/>
              </a:rPr>
              <a:t>Sergio Lopez, </a:t>
            </a:r>
            <a:r>
              <a:rPr lang="en-US" sz="2800" dirty="0">
                <a:latin typeface="+mn-lt"/>
                <a:hlinkClick r:id="rId4"/>
              </a:rPr>
              <a:t>Lopez@civilrights.org</a:t>
            </a:r>
            <a:r>
              <a:rPr lang="en-US" sz="2800" dirty="0"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408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j-lt"/>
              </a:rPr>
              <a:t>CENSUS 101</a:t>
            </a:r>
            <a:br>
              <a:rPr lang="en-US" b="1" dirty="0">
                <a:latin typeface="+mj-lt"/>
              </a:rPr>
            </a:br>
            <a:r>
              <a:rPr lang="en-US" b="1" dirty="0">
                <a:latin typeface="+mj-lt"/>
              </a:rPr>
              <a:t>What is the census?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+mj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+mj-lt"/>
              </a:rPr>
              <a:t>The census is a constitutionally required, once-a-decade count of every </a:t>
            </a:r>
            <a:r>
              <a:rPr lang="en-US" sz="2800" b="1" dirty="0">
                <a:latin typeface="+mj-lt"/>
              </a:rPr>
              <a:t>person</a:t>
            </a:r>
            <a:r>
              <a:rPr lang="en-US" sz="2800" dirty="0">
                <a:latin typeface="+mj-lt"/>
              </a:rPr>
              <a:t> living in the United States.</a:t>
            </a:r>
          </a:p>
          <a:p>
            <a:pPr marL="0" indent="0">
              <a:buNone/>
            </a:pPr>
            <a:endParaRPr lang="en-US" sz="2800" dirty="0">
              <a:latin typeface="+mj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+mj-lt"/>
              </a:rPr>
              <a:t>April 1, 2020 is Census Day.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255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latin typeface="+mj-lt"/>
              </a:rPr>
            </a:br>
            <a:r>
              <a:rPr lang="en-US" sz="4000" b="1" dirty="0">
                <a:latin typeface="+mj-lt"/>
              </a:rPr>
              <a:t>Census 101</a:t>
            </a:r>
            <a:br>
              <a:rPr lang="en-US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Why Do We Conduct A Census?</a:t>
            </a:r>
            <a:br>
              <a:rPr lang="en-US" b="1" dirty="0">
                <a:latin typeface="+mj-lt"/>
              </a:rPr>
            </a:br>
            <a:endParaRPr lang="en-US" b="1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1"/>
            <a:ext cx="8229600" cy="4038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+mn-lt"/>
              </a:rPr>
              <a:t>The Census is required by Article 1, Section 2 of the U.S. Constitution.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i="1" dirty="0">
                <a:latin typeface="+mn-lt"/>
              </a:rPr>
              <a:t>Founding Father James Madison viewed the census as giving Congress the ability to “accommodate our laws to the real situation of our constituents.”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800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+mn-lt"/>
              </a:rPr>
              <a:t>Under the Constitution, the population count is used to determine the </a:t>
            </a:r>
            <a:r>
              <a:rPr lang="en-US" sz="2800" b="1" dirty="0">
                <a:latin typeface="+mn-lt"/>
              </a:rPr>
              <a:t>number of seats </a:t>
            </a:r>
            <a:r>
              <a:rPr lang="en-US" sz="2800" dirty="0">
                <a:latin typeface="+mn-lt"/>
              </a:rPr>
              <a:t>in the U.S. House of Representatives and how many </a:t>
            </a:r>
            <a:r>
              <a:rPr lang="en-US" sz="2800" b="1" dirty="0">
                <a:latin typeface="+mn-lt"/>
              </a:rPr>
              <a:t>electoral votes </a:t>
            </a:r>
            <a:r>
              <a:rPr lang="en-US" sz="2800" dirty="0">
                <a:latin typeface="+mn-lt"/>
              </a:rPr>
              <a:t>each states will have for the following decade. </a:t>
            </a:r>
          </a:p>
        </p:txBody>
      </p:sp>
    </p:spTree>
    <p:extLst>
      <p:ext uri="{BB962C8B-B14F-4D97-AF65-F5344CB8AC3E}">
        <p14:creationId xmlns:p14="http://schemas.microsoft.com/office/powerpoint/2010/main" val="21009208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+mj-lt"/>
              </a:rPr>
              <a:t>CENSUS 101</a:t>
            </a:r>
            <a:br>
              <a:rPr lang="en-US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	Why do we conduct a census? </a:t>
            </a:r>
            <a:br>
              <a:rPr lang="en-US" b="1" dirty="0">
                <a:latin typeface="+mj-lt"/>
              </a:rPr>
            </a:br>
            <a:endParaRPr lang="en-US" b="1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+mn-lt"/>
              </a:rPr>
              <a:t>14</a:t>
            </a:r>
            <a:r>
              <a:rPr lang="en-US" sz="2800" baseline="30000" dirty="0">
                <a:latin typeface="+mn-lt"/>
              </a:rPr>
              <a:t>th</a:t>
            </a:r>
            <a:r>
              <a:rPr lang="en-US" sz="2800" dirty="0">
                <a:latin typeface="+mn-lt"/>
              </a:rPr>
              <a:t> Amendment’s guarantee of equal representation require that congressional districts must have roughly equal numbers of people, so the census population numbers also are used to </a:t>
            </a:r>
            <a:r>
              <a:rPr lang="en-US" sz="2800" b="1" dirty="0">
                <a:latin typeface="+mn-lt"/>
              </a:rPr>
              <a:t>draw congressional district lines</a:t>
            </a:r>
            <a:r>
              <a:rPr lang="en-US" sz="2800" dirty="0">
                <a:latin typeface="+mn-lt"/>
              </a:rPr>
              <a:t>. </a:t>
            </a:r>
          </a:p>
          <a:p>
            <a:pPr marL="0" indent="0">
              <a:buNone/>
            </a:pPr>
            <a:endParaRPr lang="en-US" sz="2800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+mn-lt"/>
              </a:rPr>
              <a:t>Public officials also rely on census counts to </a:t>
            </a:r>
            <a:r>
              <a:rPr lang="en-US" sz="2800" b="1" dirty="0">
                <a:latin typeface="+mn-lt"/>
              </a:rPr>
              <a:t>draw state and local voting districts</a:t>
            </a:r>
          </a:p>
        </p:txBody>
      </p:sp>
    </p:spTree>
    <p:extLst>
      <p:ext uri="{BB962C8B-B14F-4D97-AF65-F5344CB8AC3E}">
        <p14:creationId xmlns:p14="http://schemas.microsoft.com/office/powerpoint/2010/main" val="3419446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latin typeface="+mj-lt"/>
              </a:rPr>
            </a:br>
            <a:r>
              <a:rPr lang="en-US" sz="4000" b="1" dirty="0">
                <a:latin typeface="+mj-lt"/>
              </a:rPr>
              <a:t>CENSUS 101</a:t>
            </a:r>
            <a:br>
              <a:rPr lang="en-US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How is Census Data Used? </a:t>
            </a:r>
            <a:endParaRPr lang="en-US" b="1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+mn-lt"/>
              </a:rPr>
              <a:t>Census data determines how almost </a:t>
            </a:r>
            <a:r>
              <a:rPr lang="en-US" sz="2800" b="1" dirty="0">
                <a:latin typeface="+mn-lt"/>
              </a:rPr>
              <a:t>$600 billion in federal programs </a:t>
            </a:r>
            <a:r>
              <a:rPr lang="en-US" sz="2800" dirty="0">
                <a:latin typeface="+mn-lt"/>
              </a:rPr>
              <a:t>are allocated to states, localities, and families every year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800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+mn-lt"/>
              </a:rPr>
              <a:t>Tells state and local officials, community leaders how to invest in </a:t>
            </a:r>
            <a:r>
              <a:rPr lang="en-US" sz="2800" b="1" dirty="0">
                <a:latin typeface="+mn-lt"/>
              </a:rPr>
              <a:t>current and future needs </a:t>
            </a:r>
            <a:r>
              <a:rPr lang="en-US" sz="2800" dirty="0">
                <a:latin typeface="+mn-lt"/>
              </a:rPr>
              <a:t>for health care, education,  housing, food and income security, rural access to broadband, and other services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800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+mn-lt"/>
              </a:rPr>
              <a:t>Guide </a:t>
            </a:r>
            <a:r>
              <a:rPr lang="en-US" sz="2800" b="1" dirty="0">
                <a:latin typeface="+mn-lt"/>
              </a:rPr>
              <a:t>private-sector investments </a:t>
            </a:r>
            <a:r>
              <a:rPr lang="en-US" sz="2800" dirty="0">
                <a:latin typeface="+mn-lt"/>
              </a:rPr>
              <a:t>in new jobs, new facilities, and marketing </a:t>
            </a:r>
          </a:p>
        </p:txBody>
      </p:sp>
    </p:spTree>
    <p:extLst>
      <p:ext uri="{BB962C8B-B14F-4D97-AF65-F5344CB8AC3E}">
        <p14:creationId xmlns:p14="http://schemas.microsoft.com/office/powerpoint/2010/main" val="35676738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+mj-lt"/>
              </a:rPr>
              <a:t>CENSUS 101:</a:t>
            </a:r>
            <a:br>
              <a:rPr lang="en-US" sz="3600" b="1" dirty="0">
                <a:latin typeface="+mj-lt"/>
              </a:rPr>
            </a:br>
            <a:r>
              <a:rPr lang="en-US" sz="3600" b="1" dirty="0">
                <a:latin typeface="+mj-lt"/>
              </a:rPr>
              <a:t>How is Census Data Used?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latin typeface="+mn-lt"/>
                <a:cs typeface="Calibri"/>
              </a:rPr>
              <a:t>Data from census used as denominator to understand every </a:t>
            </a:r>
            <a:r>
              <a:rPr lang="en-US" b="1" dirty="0">
                <a:latin typeface="+mn-lt"/>
                <a:cs typeface="Calibri"/>
              </a:rPr>
              <a:t>socio-economic indicator of progress </a:t>
            </a:r>
            <a:r>
              <a:rPr lang="en-US" dirty="0">
                <a:latin typeface="+mn-lt"/>
                <a:cs typeface="Calibri"/>
              </a:rPr>
              <a:t>important to the civil rights community: </a:t>
            </a:r>
          </a:p>
          <a:p>
            <a:pPr lvl="1"/>
            <a:r>
              <a:rPr lang="en-US" dirty="0">
                <a:latin typeface="+mn-lt"/>
                <a:cs typeface="Calibri"/>
              </a:rPr>
              <a:t>Crime rates</a:t>
            </a:r>
          </a:p>
          <a:p>
            <a:pPr lvl="1"/>
            <a:r>
              <a:rPr lang="en-US" dirty="0">
                <a:latin typeface="+mn-lt"/>
                <a:cs typeface="Calibri"/>
              </a:rPr>
              <a:t>Incidence of disease</a:t>
            </a:r>
          </a:p>
          <a:p>
            <a:pPr lvl="1"/>
            <a:r>
              <a:rPr lang="en-US" dirty="0">
                <a:latin typeface="+mn-lt"/>
                <a:cs typeface="Calibri"/>
              </a:rPr>
              <a:t>Access to health care</a:t>
            </a:r>
          </a:p>
          <a:p>
            <a:pPr lvl="1"/>
            <a:r>
              <a:rPr lang="en-US" dirty="0">
                <a:latin typeface="+mn-lt"/>
                <a:cs typeface="Calibri"/>
              </a:rPr>
              <a:t>Graduation rates</a:t>
            </a:r>
          </a:p>
          <a:p>
            <a:pPr lvl="1"/>
            <a:r>
              <a:rPr lang="en-US" dirty="0">
                <a:latin typeface="+mn-lt"/>
                <a:cs typeface="Calibri"/>
              </a:rPr>
              <a:t>Unemployment, and income/poverty</a:t>
            </a:r>
          </a:p>
          <a:p>
            <a:pPr lvl="1"/>
            <a:endParaRPr lang="en-US" dirty="0">
              <a:latin typeface="+mn-lt"/>
              <a:cs typeface="Calibri"/>
            </a:endParaRPr>
          </a:p>
          <a:p>
            <a:r>
              <a:rPr lang="en-US" dirty="0">
                <a:latin typeface="+mn-lt"/>
                <a:cs typeface="Calibri"/>
              </a:rPr>
              <a:t>It helps us understand how well we are doing to eliminate disparities and disproportionate outcomes that impact vulnerable populations</a:t>
            </a: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440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j-lt"/>
              </a:rPr>
              <a:t>Why It Matters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800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+mn-lt"/>
              </a:rPr>
              <a:t>Every person living in the US and every community benefits from an accurate census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800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+mn-lt"/>
              </a:rPr>
              <a:t>Census data can lead to access to healthcare providers and facilities, good schools, food and income security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800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>
                <a:latin typeface="+mn-lt"/>
              </a:rPr>
              <a:t>Effective implementation of the Voting Rights Act relies on census race and ethnicity data</a:t>
            </a:r>
          </a:p>
        </p:txBody>
      </p:sp>
    </p:spTree>
    <p:extLst>
      <p:ext uri="{BB962C8B-B14F-4D97-AF65-F5344CB8AC3E}">
        <p14:creationId xmlns:p14="http://schemas.microsoft.com/office/powerpoint/2010/main" val="4098672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+mj-lt"/>
              </a:rPr>
              <a:t>Census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82000" cy="5562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100" dirty="0">
                <a:latin typeface="+mn-lt"/>
              </a:rPr>
              <a:t>Census doesn’t count all population groups equally well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100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100" dirty="0">
                <a:latin typeface="+mn-lt"/>
              </a:rPr>
              <a:t>Non-Hispanic White, higher income households </a:t>
            </a:r>
            <a:r>
              <a:rPr lang="en-US" sz="3100" b="1" dirty="0">
                <a:latin typeface="+mn-lt"/>
              </a:rPr>
              <a:t>over-counted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100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100" dirty="0">
                <a:latin typeface="+mn-lt"/>
              </a:rPr>
              <a:t>“Hard to count” groups face systemic </a:t>
            </a:r>
            <a:r>
              <a:rPr lang="en-US" sz="3100" b="1" dirty="0">
                <a:latin typeface="+mn-lt"/>
              </a:rPr>
              <a:t>under-counts</a:t>
            </a:r>
            <a:r>
              <a:rPr lang="en-US" sz="3100" dirty="0">
                <a:latin typeface="+mn-lt"/>
              </a:rPr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>
                <a:latin typeface="+mn-lt"/>
              </a:rPr>
              <a:t>People of color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>
                <a:latin typeface="+mn-lt"/>
              </a:rPr>
              <a:t>Low income households, urban &amp; rural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>
                <a:latin typeface="+mn-lt"/>
              </a:rPr>
              <a:t>Young children (ages 0−4), esp. Black &amp; Latino kids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>
                <a:latin typeface="+mn-lt"/>
              </a:rPr>
              <a:t>Limited English Proficient and foreign-born households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>
                <a:latin typeface="+mn-lt"/>
              </a:rPr>
              <a:t>Single, female-headed households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>
                <a:latin typeface="+mn-lt"/>
              </a:rPr>
              <a:t>Young adult mobiles</a:t>
            </a:r>
          </a:p>
          <a:p>
            <a:pPr marL="457200" lvl="1" indent="0">
              <a:buNone/>
            </a:pPr>
            <a:endParaRPr lang="en-US" sz="2400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100" dirty="0">
                <a:latin typeface="+mn-lt"/>
              </a:rPr>
              <a:t>Result: higher rates of undercounting skew census data, impacting our representation in government and allocation of resources </a:t>
            </a:r>
            <a:r>
              <a:rPr lang="en-US" sz="3100" b="1" i="1" dirty="0">
                <a:latin typeface="+mn-lt"/>
              </a:rPr>
              <a:t>for the next 10 years</a:t>
            </a:r>
          </a:p>
        </p:txBody>
      </p:sp>
    </p:spTree>
    <p:extLst>
      <p:ext uri="{BB962C8B-B14F-4D97-AF65-F5344CB8AC3E}">
        <p14:creationId xmlns:p14="http://schemas.microsoft.com/office/powerpoint/2010/main" val="991793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j-lt"/>
              </a:rPr>
              <a:t>Threats to 2020 Census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charset="2"/>
              <a:buChar char="ü"/>
            </a:pPr>
            <a:r>
              <a:rPr lang="en-US" dirty="0">
                <a:latin typeface="+mn-lt"/>
                <a:cs typeface="Tahoma"/>
              </a:rPr>
              <a:t>Insufficient annual funding (appropriations)</a:t>
            </a:r>
          </a:p>
          <a:p>
            <a:pPr lvl="1">
              <a:buFont typeface="Arial"/>
              <a:buChar char="•"/>
            </a:pPr>
            <a:r>
              <a:rPr lang="en-US" dirty="0">
                <a:latin typeface="+mn-lt"/>
                <a:cs typeface="Tahoma"/>
              </a:rPr>
              <a:t>Congress set unrealistic cap on 2020 Census cost (at/below 2010 level)</a:t>
            </a:r>
          </a:p>
          <a:p>
            <a:pPr lvl="1">
              <a:buFont typeface="Arial"/>
              <a:buChar char="•"/>
            </a:pPr>
            <a:r>
              <a:rPr lang="en-US" dirty="0">
                <a:latin typeface="+mn-lt"/>
                <a:cs typeface="Tahoma"/>
              </a:rPr>
              <a:t>Revised lifecycle cost: $15.6 billion (+$3.3b) </a:t>
            </a:r>
          </a:p>
          <a:p>
            <a:pPr lvl="1">
              <a:buFont typeface="Arial"/>
              <a:buChar char="•"/>
            </a:pPr>
            <a:r>
              <a:rPr lang="en-US" dirty="0">
                <a:latin typeface="+mn-lt"/>
                <a:cs typeface="Tahoma"/>
              </a:rPr>
              <a:t>Administration adjusted request for 2018: </a:t>
            </a:r>
            <a:r>
              <a:rPr lang="en-US" i="1" dirty="0">
                <a:latin typeface="+mn-lt"/>
                <a:cs typeface="Tahoma"/>
              </a:rPr>
              <a:t>still not enough?</a:t>
            </a:r>
            <a:endParaRPr lang="en-US" dirty="0">
              <a:latin typeface="+mn-lt"/>
              <a:cs typeface="Tahoma"/>
            </a:endParaRPr>
          </a:p>
          <a:p>
            <a:pPr lvl="1">
              <a:buFont typeface="Arial"/>
              <a:buChar char="•"/>
            </a:pPr>
            <a:r>
              <a:rPr lang="en-US" i="1" dirty="0">
                <a:latin typeface="+mn-lt"/>
                <a:cs typeface="Tahoma"/>
              </a:rPr>
              <a:t>At risk</a:t>
            </a:r>
            <a:r>
              <a:rPr lang="en-US" dirty="0">
                <a:latin typeface="+mn-lt"/>
                <a:cs typeface="Tahoma"/>
              </a:rPr>
              <a:t>: census operations specifically designed to reach hard-to-count communities</a:t>
            </a:r>
          </a:p>
          <a:p>
            <a:pPr marL="457200" lvl="1" indent="0">
              <a:buNone/>
            </a:pPr>
            <a:endParaRPr lang="en-US" dirty="0">
              <a:latin typeface="+mn-lt"/>
              <a:cs typeface="Tahoma"/>
            </a:endParaRPr>
          </a:p>
          <a:p>
            <a:pPr>
              <a:buFont typeface="Wingdings" charset="2"/>
              <a:buChar char="ü"/>
            </a:pPr>
            <a:r>
              <a:rPr lang="en-US" dirty="0">
                <a:latin typeface="+mn-lt"/>
                <a:cs typeface="Tahoma"/>
              </a:rPr>
              <a:t>First high-tech census: cyber security threats, real and perceived; digital divide</a:t>
            </a:r>
          </a:p>
          <a:p>
            <a:pPr marL="857250" lvl="2" indent="-457200">
              <a:buFont typeface="Arial"/>
              <a:buChar char="•"/>
            </a:pPr>
            <a:r>
              <a:rPr lang="en-US" sz="2900" dirty="0">
                <a:latin typeface="+mn-lt"/>
                <a:cs typeface="Tahoma"/>
              </a:rPr>
              <a:t>Complex new IT system over budget and behind schedule</a:t>
            </a:r>
          </a:p>
          <a:p>
            <a:pPr>
              <a:buFont typeface="Wingdings" charset="2"/>
              <a:buChar char="ü"/>
            </a:pPr>
            <a:endParaRPr lang="en-US" dirty="0">
              <a:latin typeface="+mn-lt"/>
              <a:cs typeface="Tahoma"/>
            </a:endParaRPr>
          </a:p>
          <a:p>
            <a:pPr>
              <a:buFont typeface="Wingdings" charset="2"/>
              <a:buChar char="ü"/>
            </a:pPr>
            <a:r>
              <a:rPr lang="en-US" dirty="0">
                <a:latin typeface="+mn-lt"/>
                <a:cs typeface="Tahoma"/>
              </a:rPr>
              <a:t>Leadership vacuum:</a:t>
            </a:r>
            <a:r>
              <a:rPr lang="en-US" b="1" dirty="0">
                <a:latin typeface="+mn-lt"/>
                <a:cs typeface="Tahoma"/>
              </a:rPr>
              <a:t> </a:t>
            </a:r>
            <a:r>
              <a:rPr lang="en-US" dirty="0">
                <a:latin typeface="+mn-lt"/>
                <a:cs typeface="Tahoma"/>
              </a:rPr>
              <a:t>unexpected resignation of Census Director</a:t>
            </a:r>
          </a:p>
          <a:p>
            <a:pPr lvl="1">
              <a:buFont typeface="Arial"/>
              <a:buChar char="•"/>
            </a:pPr>
            <a:r>
              <a:rPr lang="en-US" dirty="0">
                <a:latin typeface="+mn-lt"/>
                <a:cs typeface="Tahoma"/>
              </a:rPr>
              <a:t>Potential appointment of partisan Deputy Director</a:t>
            </a:r>
          </a:p>
          <a:p>
            <a:pPr>
              <a:buFont typeface="Wingdings" charset="2"/>
              <a:buChar char="ü"/>
            </a:pPr>
            <a:endParaRPr lang="en-US" b="1" dirty="0">
              <a:latin typeface="+mn-lt"/>
              <a:cs typeface="Tahoma"/>
            </a:endParaRPr>
          </a:p>
          <a:p>
            <a:pPr>
              <a:buFont typeface="Wingdings" charset="2"/>
              <a:buChar char="ü"/>
            </a:pPr>
            <a:r>
              <a:rPr lang="en-US" dirty="0">
                <a:latin typeface="+mn-lt"/>
                <a:cs typeface="Tahoma"/>
              </a:rPr>
              <a:t>Climate of fear: threatens participation in many communities</a:t>
            </a:r>
          </a:p>
          <a:p>
            <a:pPr lvl="1">
              <a:buFont typeface="Arial"/>
              <a:buChar char="•"/>
            </a:pPr>
            <a:r>
              <a:rPr lang="en-US" dirty="0">
                <a:latin typeface="+mn-lt"/>
                <a:cs typeface="Tahoma"/>
              </a:rPr>
              <a:t>Proposals to add citizenship &amp; legal status questions</a:t>
            </a:r>
          </a:p>
        </p:txBody>
      </p:sp>
    </p:spTree>
    <p:extLst>
      <p:ext uri="{BB962C8B-B14F-4D97-AF65-F5344CB8AC3E}">
        <p14:creationId xmlns:p14="http://schemas.microsoft.com/office/powerpoint/2010/main" val="73526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10987</TotalTime>
  <Words>1004</Words>
  <Application>Microsoft Office PowerPoint</Application>
  <PresentationFormat>On-screen Show (4:3)</PresentationFormat>
  <Paragraphs>138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Chiller</vt:lpstr>
      <vt:lpstr>Tahoma</vt:lpstr>
      <vt:lpstr>Univers LT Std 45 Light</vt:lpstr>
      <vt:lpstr>Wingdings</vt:lpstr>
      <vt:lpstr>Office Theme</vt:lpstr>
      <vt:lpstr>  The 2020 Census at Risk  Why You Should Care and  What Can You Do</vt:lpstr>
      <vt:lpstr>CENSUS 101 What is the census?</vt:lpstr>
      <vt:lpstr> Census 101 Why Do We Conduct A Census? </vt:lpstr>
      <vt:lpstr>CENSUS 101  Why do we conduct a census?  </vt:lpstr>
      <vt:lpstr> CENSUS 101 How is Census Data Used? </vt:lpstr>
      <vt:lpstr>CENSUS 101: How is Census Data Used?</vt:lpstr>
      <vt:lpstr>Why It Matters </vt:lpstr>
      <vt:lpstr>Census Challenges</vt:lpstr>
      <vt:lpstr>Threats to 2020 Census</vt:lpstr>
      <vt:lpstr>What Now?</vt:lpstr>
      <vt:lpstr>Why Now?</vt:lpstr>
      <vt:lpstr>Act Now!</vt:lpstr>
      <vt:lpstr>Resources</vt:lpstr>
      <vt:lpstr> What You Can Do </vt:lpstr>
      <vt:lpstr>Presenters Contact Info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alighty</dc:creator>
  <cp:lastModifiedBy>Chris Harley</cp:lastModifiedBy>
  <cp:revision>367</cp:revision>
  <cp:lastPrinted>2017-07-18T21:37:42Z</cp:lastPrinted>
  <dcterms:created xsi:type="dcterms:W3CDTF">2012-07-20T14:56:42Z</dcterms:created>
  <dcterms:modified xsi:type="dcterms:W3CDTF">2018-01-10T03:38:02Z</dcterms:modified>
</cp:coreProperties>
</file>