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389" r:id="rId6"/>
    <p:sldId id="426" r:id="rId7"/>
    <p:sldId id="422" r:id="rId8"/>
    <p:sldId id="423" r:id="rId9"/>
    <p:sldId id="392" r:id="rId10"/>
    <p:sldId id="390" r:id="rId11"/>
    <p:sldId id="424" r:id="rId12"/>
    <p:sldId id="425" r:id="rId13"/>
    <p:sldId id="420" r:id="rId14"/>
    <p:sldId id="42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108850" tIns="54425" rIns="108850" bIns="54425" rtlCol="0"/>
          <a:lstStyle>
            <a:lvl1pPr algn="r">
              <a:defRPr sz="1400"/>
            </a:lvl1pPr>
          </a:lstStyle>
          <a:p>
            <a:fld id="{545B527A-731F-4316-A55B-D6F52588EB0F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850" tIns="54425" rIns="108850" bIns="54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108850" tIns="54425" rIns="108850" bIns="544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108850" tIns="54425" rIns="108850" bIns="54425" rtlCol="0" anchor="b"/>
          <a:lstStyle>
            <a:lvl1pPr algn="r">
              <a:defRPr sz="1400"/>
            </a:lvl1pPr>
          </a:lstStyle>
          <a:p>
            <a:fld id="{D71A8971-5F0B-4911-87AC-F8CFD894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dd391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538163"/>
            <a:ext cx="4787900" cy="2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dd3912a8_0_0:notes"/>
          <p:cNvSpPr txBox="1">
            <a:spLocks noGrp="1"/>
          </p:cNvSpPr>
          <p:nvPr>
            <p:ph type="body" idx="1"/>
          </p:nvPr>
        </p:nvSpPr>
        <p:spPr>
          <a:xfrm>
            <a:off x="701040" y="3409661"/>
            <a:ext cx="5608320" cy="32302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32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1483d3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538163"/>
            <a:ext cx="4787900" cy="2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81483d3a7_0_0:notes"/>
          <p:cNvSpPr txBox="1">
            <a:spLocks noGrp="1"/>
          </p:cNvSpPr>
          <p:nvPr>
            <p:ph type="body" idx="1"/>
          </p:nvPr>
        </p:nvSpPr>
        <p:spPr>
          <a:xfrm>
            <a:off x="701040" y="3409661"/>
            <a:ext cx="5608320" cy="32302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03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5654336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538163"/>
            <a:ext cx="4787900" cy="2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5654336f_0_73:notes"/>
          <p:cNvSpPr txBox="1">
            <a:spLocks noGrp="1"/>
          </p:cNvSpPr>
          <p:nvPr>
            <p:ph type="body" idx="1"/>
          </p:nvPr>
        </p:nvSpPr>
        <p:spPr>
          <a:xfrm>
            <a:off x="701040" y="3409661"/>
            <a:ext cx="5608320" cy="32302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88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fc568d0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fc568d0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 non-census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94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fc568d0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fc568d0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78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2ec0a8cb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538163"/>
            <a:ext cx="4787900" cy="2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2ec0a8cb1_0_102:notes"/>
          <p:cNvSpPr txBox="1">
            <a:spLocks noGrp="1"/>
          </p:cNvSpPr>
          <p:nvPr>
            <p:ph type="body" idx="1"/>
          </p:nvPr>
        </p:nvSpPr>
        <p:spPr>
          <a:xfrm>
            <a:off x="701040" y="3409661"/>
            <a:ext cx="5608320" cy="32302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lnSpc>
                <a:spcPct val="115000"/>
              </a:lnSpc>
            </a:pPr>
            <a:endParaRPr>
              <a:solidFill>
                <a:srgbClr val="00528C"/>
              </a:solidFill>
            </a:endParaRPr>
          </a:p>
          <a:p>
            <a:pPr>
              <a:lnSpc>
                <a:spcPct val="115000"/>
              </a:lnSpc>
            </a:pPr>
            <a:endParaRPr>
              <a:solidFill>
                <a:srgbClr val="00528C"/>
              </a:solidFill>
            </a:endParaRPr>
          </a:p>
          <a:p>
            <a:pPr>
              <a:lnSpc>
                <a:spcPct val="115000"/>
              </a:lnSpc>
            </a:pPr>
            <a:endParaRPr>
              <a:solidFill>
                <a:srgbClr val="00528C"/>
              </a:solidFill>
            </a:endParaRPr>
          </a:p>
          <a:p>
            <a:pPr>
              <a:lnSpc>
                <a:spcPct val="115000"/>
              </a:lnSpc>
            </a:pPr>
            <a:endParaRPr b="1">
              <a:solidFill>
                <a:srgbClr val="00528C"/>
              </a:solidFill>
            </a:endParaRPr>
          </a:p>
          <a:p>
            <a:pPr>
              <a:lnSpc>
                <a:spcPct val="11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692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bbd6b0869_6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538163"/>
            <a:ext cx="4787900" cy="26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bbd6b0869_6_142:notes"/>
          <p:cNvSpPr txBox="1">
            <a:spLocks noGrp="1"/>
          </p:cNvSpPr>
          <p:nvPr>
            <p:ph type="body" idx="1"/>
          </p:nvPr>
        </p:nvSpPr>
        <p:spPr>
          <a:xfrm>
            <a:off x="701040" y="3409661"/>
            <a:ext cx="5608320" cy="32302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8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244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4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0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E6D4-27A9-4AE4-9EAE-AF75F97B1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DBF00-6528-42F1-B328-44F742AF3A8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2" y="6013680"/>
            <a:ext cx="387739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/>
        </p:nvSpPr>
        <p:spPr>
          <a:xfrm>
            <a:off x="1169581" y="627320"/>
            <a:ext cx="9750055" cy="474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75C3"/>
                </a:solidFill>
                <a:latin typeface="Proxima Nova"/>
                <a:ea typeface="Proxima Nova"/>
                <a:cs typeface="Proxima Nova"/>
                <a:sym typeface="Proxima Nova"/>
              </a:rPr>
              <a:t>Census Solutions Workshops</a:t>
            </a:r>
            <a:endParaRPr sz="5400" b="1" dirty="0">
              <a:solidFill>
                <a:srgbClr val="0075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lang="en" sz="2400" b="1" dirty="0" smtClean="0">
              <a:solidFill>
                <a:srgbClr val="0075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sz="2400" b="1" dirty="0">
              <a:solidFill>
                <a:srgbClr val="0075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endParaRPr sz="2400" b="1" dirty="0">
              <a:solidFill>
                <a:srgbClr val="0075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400" b="1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Claire Ross</a:t>
            </a:r>
            <a:endParaRPr sz="20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Partnership Program </a:t>
            </a:r>
          </a:p>
          <a:p>
            <a:pPr algn="ctr"/>
            <a:r>
              <a:rPr lang="en" sz="20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U.S. Census Bureau </a:t>
            </a:r>
            <a:r>
              <a:rPr lang="en" sz="2400" dirty="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 sz="3600" dirty="0">
                <a:solidFill>
                  <a:srgbClr val="0075C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 dirty="0">
              <a:solidFill>
                <a:srgbClr val="0075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70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8"/>
          <p:cNvSpPr/>
          <p:nvPr/>
        </p:nvSpPr>
        <p:spPr>
          <a:xfrm>
            <a:off x="1521150" y="522475"/>
            <a:ext cx="9144000" cy="5143500"/>
          </a:xfrm>
          <a:prstGeom prst="rect">
            <a:avLst/>
          </a:prstGeom>
          <a:solidFill>
            <a:srgbClr val="0075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42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56" name="Google Shape;456;p78"/>
          <p:cNvCxnSpPr/>
          <p:nvPr/>
        </p:nvCxnSpPr>
        <p:spPr>
          <a:xfrm>
            <a:off x="2019300" y="1266825"/>
            <a:ext cx="8153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" name="Google Shape;457;p78"/>
          <p:cNvSpPr txBox="1"/>
          <p:nvPr/>
        </p:nvSpPr>
        <p:spPr>
          <a:xfrm>
            <a:off x="1913750" y="4208275"/>
            <a:ext cx="86691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dirty="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458" name="Google Shape;458;p78"/>
          <p:cNvCxnSpPr/>
          <p:nvPr/>
        </p:nvCxnSpPr>
        <p:spPr>
          <a:xfrm>
            <a:off x="2019300" y="4208275"/>
            <a:ext cx="8147700" cy="26100"/>
          </a:xfrm>
          <a:prstGeom prst="straightConnector1">
            <a:avLst/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78"/>
          <p:cNvSpPr txBox="1"/>
          <p:nvPr/>
        </p:nvSpPr>
        <p:spPr>
          <a:xfrm>
            <a:off x="6347450" y="4208275"/>
            <a:ext cx="3419402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2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National Partnership Program </a:t>
            </a:r>
          </a:p>
          <a:p>
            <a:pPr>
              <a:lnSpc>
                <a:spcPct val="115000"/>
              </a:lnSpc>
            </a:pPr>
            <a:r>
              <a:rPr lang="en" sz="12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Claire Ross </a:t>
            </a:r>
          </a:p>
          <a:p>
            <a:pPr>
              <a:lnSpc>
                <a:spcPct val="115000"/>
              </a:lnSpc>
            </a:pPr>
            <a:r>
              <a:rPr lang="en" sz="12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Claire.e.ross@census.gov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dirty="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dirty="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</a:pPr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0" name="Google Shape;460;p78"/>
          <p:cNvSpPr txBox="1"/>
          <p:nvPr/>
        </p:nvSpPr>
        <p:spPr>
          <a:xfrm>
            <a:off x="2019300" y="1690250"/>
            <a:ext cx="78876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census.partners@census.gov</a:t>
            </a:r>
            <a:endParaRPr sz="30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3000" b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census.gov/partners</a:t>
            </a:r>
            <a:endParaRPr sz="30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3000" dirty="0"/>
          </a:p>
        </p:txBody>
      </p:sp>
      <p:sp>
        <p:nvSpPr>
          <p:cNvPr id="8" name="Google Shape;459;p78"/>
          <p:cNvSpPr txBox="1"/>
          <p:nvPr/>
        </p:nvSpPr>
        <p:spPr>
          <a:xfrm>
            <a:off x="2019300" y="4208275"/>
            <a:ext cx="3419402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2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National Partnership Program </a:t>
            </a:r>
          </a:p>
          <a:p>
            <a:pPr>
              <a:lnSpc>
                <a:spcPct val="115000"/>
              </a:lnSpc>
            </a:pPr>
            <a:r>
              <a:rPr lang="en" sz="12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Anna Owens </a:t>
            </a:r>
            <a:endParaRPr lang="en" sz="1200" dirty="0">
              <a:solidFill>
                <a:schemeClr val="bg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115000"/>
              </a:lnSpc>
            </a:pPr>
            <a:r>
              <a:rPr lang="en" sz="1200" dirty="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anna.m.owens@census.gov </a:t>
            </a:r>
            <a:endParaRPr lang="en" sz="1200" dirty="0">
              <a:solidFill>
                <a:schemeClr val="bg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115000"/>
              </a:lnSpc>
            </a:pPr>
            <a:endParaRPr dirty="0">
              <a:solidFill>
                <a:schemeClr val="lt1"/>
              </a:solidFill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dirty="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</a:pPr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9508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67" y="1786255"/>
            <a:ext cx="4334933" cy="28989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8733" y="27498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Claire Ross, Account Manager </a:t>
            </a:r>
          </a:p>
          <a:p>
            <a:r>
              <a:rPr lang="en-US" dirty="0"/>
              <a:t>National Partnership Program </a:t>
            </a:r>
          </a:p>
          <a:p>
            <a:r>
              <a:rPr lang="en-US" dirty="0"/>
              <a:t>Communications Directorate (ADCOM) </a:t>
            </a:r>
          </a:p>
        </p:txBody>
      </p:sp>
    </p:spTree>
    <p:extLst>
      <p:ext uri="{BB962C8B-B14F-4D97-AF65-F5344CB8AC3E}">
        <p14:creationId xmlns:p14="http://schemas.microsoft.com/office/powerpoint/2010/main" val="163709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8" y="106349"/>
            <a:ext cx="4028994" cy="3108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27" y="3222268"/>
            <a:ext cx="3838673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4" y="3215309"/>
            <a:ext cx="3863027" cy="2926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" y="2940989"/>
            <a:ext cx="3701665" cy="2834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05" y="106349"/>
            <a:ext cx="364249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2" y="106349"/>
            <a:ext cx="372603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4" y="595796"/>
            <a:ext cx="5247132" cy="40233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1567180"/>
            <a:ext cx="538353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6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/>
          <p:nvPr/>
        </p:nvSpPr>
        <p:spPr>
          <a:xfrm>
            <a:off x="1990925" y="1314450"/>
            <a:ext cx="2118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Thinking 101</a:t>
            </a:r>
            <a:endParaRPr sz="2400" b="1">
              <a:solidFill>
                <a:srgbClr val="0075C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>
              <a:solidFill>
                <a:srgbClr val="0075C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3" name="Google Shape;1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475" y="895039"/>
            <a:ext cx="4916524" cy="497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6"/>
          <p:cNvSpPr txBox="1"/>
          <p:nvPr/>
        </p:nvSpPr>
        <p:spPr>
          <a:xfrm>
            <a:off x="8371400" y="5600450"/>
            <a:ext cx="21792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 i="1">
                <a:solidFill>
                  <a:srgbClr val="999999"/>
                </a:solidFill>
              </a:rPr>
              <a:t>Source: Nielsen Norman Group</a:t>
            </a:r>
            <a:endParaRPr sz="1100" i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/>
          <p:nvPr/>
        </p:nvSpPr>
        <p:spPr>
          <a:xfrm>
            <a:off x="2198850" y="1637269"/>
            <a:ext cx="77943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900" b="1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connections</a:t>
            </a:r>
            <a:r>
              <a:rPr lang="en" sz="1900" dirty="0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seed collaborations between organizations and individuals committed to a successful 2020 Census</a:t>
            </a:r>
            <a:endParaRPr sz="1900" dirty="0">
              <a:solidFill>
                <a:srgbClr val="434343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endParaRPr sz="1900" dirty="0">
              <a:solidFill>
                <a:srgbClr val="434343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r>
              <a:rPr lang="en" sz="1900" b="1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actionable concepts</a:t>
            </a:r>
            <a:r>
              <a:rPr lang="en" sz="1900" dirty="0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that can lead to a stronger awareness &amp; outreach campaigns to reach the communities you serve</a:t>
            </a:r>
            <a:endParaRPr sz="1900" dirty="0">
              <a:solidFill>
                <a:srgbClr val="434343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endParaRPr sz="1900" dirty="0">
              <a:solidFill>
                <a:srgbClr val="434343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r>
              <a:rPr lang="en" sz="1900" b="1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momentum</a:t>
            </a:r>
            <a:r>
              <a:rPr lang="en" sz="1900" dirty="0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towards making ideas come to life by generating contributions and developing them through 2020</a:t>
            </a:r>
            <a:endParaRPr sz="1900" dirty="0">
              <a:solidFill>
                <a:srgbClr val="434343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endParaRPr sz="1900" dirty="0">
              <a:solidFill>
                <a:srgbClr val="434343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r>
              <a:rPr lang="en" sz="1900" b="1" dirty="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Showcase a model</a:t>
            </a:r>
            <a:r>
              <a:rPr lang="en" sz="1900" dirty="0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that other cities and towns can use to generate collaborative relationships with stakeholders and ideas to reach their own hard to count populations</a:t>
            </a:r>
            <a:endParaRPr sz="1900" dirty="0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  <a:p>
            <a:endParaRPr sz="1900" b="1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19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1"/>
              </a:buClr>
              <a:buSzPts val="1100"/>
            </a:pPr>
            <a:endParaRPr sz="19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chemeClr val="dk1"/>
              </a:buClr>
              <a:buSzPts val="1100"/>
            </a:pPr>
            <a:endParaRPr sz="19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1900" dirty="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33"/>
          <p:cNvSpPr txBox="1"/>
          <p:nvPr/>
        </p:nvSpPr>
        <p:spPr>
          <a:xfrm>
            <a:off x="2813100" y="384191"/>
            <a:ext cx="6565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 b="1" dirty="0">
                <a:solidFill>
                  <a:srgbClr val="0075C3"/>
                </a:solidFill>
                <a:latin typeface="Proxima Nova"/>
                <a:ea typeface="Proxima Nova"/>
                <a:cs typeface="Proxima Nova"/>
                <a:sym typeface="Proxima Nova"/>
              </a:rPr>
              <a:t>Workshop Objectives</a:t>
            </a:r>
            <a:endParaRPr dirty="0">
              <a:solidFill>
                <a:srgbClr val="0075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576000" y="131366"/>
            <a:ext cx="10955600" cy="135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rgbClr val="0075C3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Providence, Rhode Island </a:t>
            </a:r>
            <a:endParaRPr sz="4000" b="1" dirty="0">
              <a:solidFill>
                <a:srgbClr val="0075C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/>
            <a:r>
              <a:rPr lang="en" sz="4000" b="1" dirty="0">
                <a:solidFill>
                  <a:srgbClr val="0075C3"/>
                </a:solidFill>
                <a:latin typeface="Merriweather"/>
                <a:ea typeface="Merriweather"/>
                <a:cs typeface="Merriweather"/>
                <a:sym typeface="Merriweather"/>
              </a:rPr>
              <a:t>April 13, 2018 </a:t>
            </a:r>
            <a:endParaRPr sz="40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Clr>
                <a:schemeClr val="dk1"/>
              </a:buClr>
              <a:buSzPts val="1100"/>
            </a:pPr>
            <a:endParaRPr sz="1600" dirty="0">
              <a:solidFill>
                <a:schemeClr val="dk1"/>
              </a:solidFill>
              <a:latin typeface="Source Sans Pro" panose="020B0604020202020204" charset="0"/>
              <a:ea typeface="Merriweather"/>
              <a:cs typeface="Merriweather"/>
              <a:sym typeface="Merriweathe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Partners included: National Urban League, Annie E. Casey Foundation, American Library Association, Rhode Island Kids Count, RI Office of Library and Information Services, and Children’s Leadership Council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buClr>
                <a:schemeClr val="dk1"/>
              </a:buClr>
              <a:buSzPts val="1100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400" dirty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endParaRPr sz="2400" dirty="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endParaRPr sz="2400" dirty="0">
              <a:solidFill>
                <a:srgbClr val="0075C3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endParaRPr sz="2400" dirty="0">
              <a:solidFill>
                <a:srgbClr val="0075C3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endParaRPr sz="3200" b="1" dirty="0">
              <a:solidFill>
                <a:srgbClr val="0075C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576000" y="2236284"/>
            <a:ext cx="81292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Participants: 54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A few of the organizations represented: 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Say Yes to Education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Scholastic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Brown University - State Data Center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The Joyce Foundation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Partnership for America's Children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RI Library Association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City of Providence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buSzPts val="1200"/>
              <a:buFont typeface="Merriweather Light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Brown University Population Studies and Training Center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1600" dirty="0">
              <a:solidFill>
                <a:srgbClr val="0075C3"/>
              </a:solidFill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319611" y="2410284"/>
            <a:ext cx="4342800" cy="3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Examples of commitments: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buSzPts val="1200"/>
              <a:buFont typeface="Merriweather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Put Census on the agenda for the National Kids Count Conference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buSzPts val="1200"/>
              <a:buFont typeface="Merriweather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Plan a race to raise awareness on the importance of the Census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buSzPts val="1200"/>
              <a:buFont typeface="Merriweather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Hold webinars for state and local advocates </a:t>
            </a:r>
            <a:endParaRPr sz="1600" dirty="0">
              <a:latin typeface="Source Sans Pro" panose="020B0604020202020204" charset="0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buSzPts val="1200"/>
              <a:buFont typeface="Merriweather"/>
              <a:buChar char="●"/>
            </a:pPr>
            <a:r>
              <a:rPr lang="en" sz="1600" dirty="0">
                <a:latin typeface="Source Sans Pro" panose="020B0604020202020204" charset="0"/>
                <a:ea typeface="Merriweather Light"/>
                <a:cs typeface="Merriweather Light"/>
                <a:sym typeface="Merriweather Light"/>
              </a:rPr>
              <a:t>Provide tablets or iPads to local barbershops to reach African American men (between the ages of 18-24) to complete the questionnaire </a:t>
            </a:r>
            <a:endParaRPr sz="1600" dirty="0">
              <a:latin typeface="Source Sans Pro" panose="020B0604020202020204" charset="0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27995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977900" y="302276"/>
            <a:ext cx="98552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000" b="1" dirty="0">
                <a:solidFill>
                  <a:srgbClr val="0075C3"/>
                </a:solidFill>
                <a:latin typeface="Merriweather" panose="020B0604020202020204" charset="0"/>
                <a:ea typeface="Merriweather"/>
                <a:cs typeface="Merriweather"/>
                <a:sym typeface="Merriweather"/>
              </a:rPr>
              <a:t>Challenge Statements </a:t>
            </a:r>
            <a:endParaRPr sz="4000" dirty="0">
              <a:solidFill>
                <a:schemeClr val="dk1"/>
              </a:solidFill>
              <a:latin typeface="Merriweather" panose="020B0604020202020204" charset="0"/>
              <a:ea typeface="Merriweather"/>
              <a:cs typeface="Merriweather"/>
              <a:sym typeface="Merriweather"/>
            </a:endParaRPr>
          </a:p>
          <a:p>
            <a:pPr>
              <a:buClr>
                <a:schemeClr val="dk1"/>
              </a:buClr>
              <a:buSzPts val="1100"/>
            </a:pP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Clr>
                <a:schemeClr val="dk1"/>
              </a:buClr>
              <a:buSzPts val="1100"/>
            </a:pPr>
            <a:endParaRPr sz="16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>
              <a:spcBef>
                <a:spcPts val="1333"/>
              </a:spcBef>
            </a:pPr>
            <a:endParaRPr sz="3200" b="1" dirty="0">
              <a:solidFill>
                <a:srgbClr val="0075C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45250" y="1508833"/>
            <a:ext cx="11057500" cy="4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>
              <a:lnSpc>
                <a:spcPct val="115000"/>
              </a:lnSpc>
              <a:buClr>
                <a:schemeClr val="dk1"/>
              </a:buClr>
              <a:buSzPts val="1200"/>
              <a:buFont typeface="Merriweather Light"/>
              <a:buChar char="●"/>
            </a:pP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How might we amplify collaborative partnerships and resources to ensure </a:t>
            </a:r>
            <a:r>
              <a:rPr lang="en" sz="16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young children between the ages of 0-5</a:t>
            </a: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are accurately counted in the 2020 Census?</a:t>
            </a:r>
            <a:endParaRPr sz="1600" dirty="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200"/>
              <a:buFont typeface="Merriweather Light"/>
              <a:buChar char="●"/>
            </a:pP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How might we improve the undercount of hard-to-count populations, particularly among young </a:t>
            </a:r>
            <a:r>
              <a:rPr lang="en" sz="16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African American men (ages 16-24)</a:t>
            </a: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?</a:t>
            </a:r>
            <a:endParaRPr sz="1600" dirty="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200"/>
              <a:buFont typeface="Merriweather Light"/>
              <a:buChar char="●"/>
            </a:pP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How might we develop outreach strategies to address the </a:t>
            </a:r>
            <a:r>
              <a:rPr lang="en" sz="16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digital divide (low internet connectivity areas)</a:t>
            </a: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in communities of color and other hard-to-count communities?</a:t>
            </a:r>
            <a:endParaRPr sz="1600" dirty="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609585" indent="-406390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200"/>
              <a:buFont typeface="Merriweather Light"/>
              <a:buChar char="●"/>
            </a:pP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How might </a:t>
            </a:r>
            <a:r>
              <a:rPr lang="en" sz="16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libraries serve as community hubs</a:t>
            </a:r>
            <a:r>
              <a:rPr lang="en" sz="16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for census education, awareness and participation, especially among hard-to-count communities?</a:t>
            </a:r>
            <a:endParaRPr sz="2400" dirty="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>
              <a:spcBef>
                <a:spcPts val="1333"/>
              </a:spcBef>
              <a:buClr>
                <a:schemeClr val="dk1"/>
              </a:buClr>
              <a:buSzPts val="1100"/>
            </a:pPr>
            <a:endParaRPr sz="2400" dirty="0">
              <a:solidFill>
                <a:srgbClr val="0075C3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rgbClr val="0075C3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66694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7"/>
          <p:cNvSpPr txBox="1"/>
          <p:nvPr/>
        </p:nvSpPr>
        <p:spPr>
          <a:xfrm>
            <a:off x="1797600" y="2610617"/>
            <a:ext cx="8596800" cy="27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6000" b="1">
                <a:solidFill>
                  <a:srgbClr val="0075C3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 sz="4200" b="1">
              <a:solidFill>
                <a:srgbClr val="0075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243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Census Colors">
      <a:dk1>
        <a:srgbClr val="000000"/>
      </a:dk1>
      <a:lt1>
        <a:srgbClr val="FFFFFF"/>
      </a:lt1>
      <a:dk2>
        <a:srgbClr val="205493"/>
      </a:dk2>
      <a:lt2>
        <a:srgbClr val="A7C0CD"/>
      </a:lt2>
      <a:accent1>
        <a:srgbClr val="78909C"/>
      </a:accent1>
      <a:accent2>
        <a:srgbClr val="4B636E"/>
      </a:accent2>
      <a:accent3>
        <a:srgbClr val="FF7043"/>
      </a:accent3>
      <a:accent4>
        <a:srgbClr val="0095A8"/>
      </a:accent4>
      <a:accent5>
        <a:srgbClr val="981D3D"/>
      </a:accent5>
      <a:accent6>
        <a:srgbClr val="0072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Widescreen Template" id="{8196AB31-EAC9-43A6-AB09-884533ACEA3D}" vid="{AEF36F8B-787C-4517-817E-50F3CC1D1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13640342B0D4180DE23B27D24F75A" ma:contentTypeVersion="3" ma:contentTypeDescription="Create a new document." ma:contentTypeScope="" ma:versionID="f1abb7a662900d2ae2b52ba4d0af2696">
  <xsd:schema xmlns:xsd="http://www.w3.org/2001/XMLSchema" xmlns:xs="http://www.w3.org/2001/XMLSchema" xmlns:p="http://schemas.microsoft.com/office/2006/metadata/properties" xmlns:ns2="8557a95a-962d-47e7-8af1-548f79049771" targetNamespace="http://schemas.microsoft.com/office/2006/metadata/properties" ma:root="true" ma:fieldsID="2ea6fe5a1da8529cdca9c53ace4eda54" ns2:_="">
    <xsd:import namespace="8557a95a-962d-47e7-8af1-548f790497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tem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7a95a-962d-47e7-8af1-548f790497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temNotes" ma:index="11" nillable="true" ma:displayName="Item Notes" ma:description="Place notes to help other people here. This column is Plain text only." ma:internalName="ItemNote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57a95a-962d-47e7-8af1-548f79049771">CNMPDOCID-171-76</_dlc_DocId>
    <_dlc_DocIdUrl xmlns="8557a95a-962d-47e7-8af1-548f79049771">
      <Url>https://collab.ecm.census.gov/div/cnmp/intranet/CIDB/_layouts/DocIdRedir.aspx?ID=CNMPDOCID-171-76</Url>
      <Description>CNMPDOCID-171-76</Description>
    </_dlc_DocIdUrl>
    <ItemNotes xmlns="8557a95a-962d-47e7-8af1-548f790497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5CC3319-1ADD-4A59-AFDD-715DE90A3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7a95a-962d-47e7-8af1-548f79049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F0B9AD-5FE1-47F7-97C4-FD87FADD30AE}">
  <ds:schemaRefs>
    <ds:schemaRef ds:uri="8557a95a-962d-47e7-8af1-548f79049771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B00651-FE08-4BF5-B9EB-3D5E51C1800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162CE1-4CF0-4144-9012-4D7FBE7467B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364</Words>
  <Application>Microsoft Office PowerPoint</Application>
  <PresentationFormat>Widescreen</PresentationFormat>
  <Paragraphs>79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</vt:lpstr>
      <vt:lpstr>Calibri</vt:lpstr>
      <vt:lpstr>Calibri Light</vt:lpstr>
      <vt:lpstr>Merriweather</vt:lpstr>
      <vt:lpstr>Merriweather Light</vt:lpstr>
      <vt:lpstr>Proxima Nova</vt:lpstr>
      <vt:lpstr>Source Sans Pro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Standard Widescreen Template Instructions Slide</dc:title>
  <dc:creator>Victor E Romero (CENSUS/CNMP FED)</dc:creator>
  <cp:lastModifiedBy>Deborah Stein</cp:lastModifiedBy>
  <cp:revision>29</cp:revision>
  <cp:lastPrinted>2018-10-04T11:40:32Z</cp:lastPrinted>
  <dcterms:created xsi:type="dcterms:W3CDTF">2018-03-14T18:59:18Z</dcterms:created>
  <dcterms:modified xsi:type="dcterms:W3CDTF">2018-10-26T20:38:30Z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0x01010036213640342B0D4180DE23B27D24F75A</vt:lpwstr>
  </property>
  <property fmtid="{D5CDD505-2E9C-101B-9397-08002B2CF9AE}" pid="3" name="_dlc_DocIdItemGuid">
    <vt:lpwstr>4679d283-419e-4149-a499-5e2b0634dae0</vt:lpwstr>
  </property>
</Properties>
</file>