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311" r:id="rId4"/>
    <p:sldId id="258" r:id="rId5"/>
    <p:sldId id="288" r:id="rId6"/>
    <p:sldId id="289" r:id="rId7"/>
    <p:sldId id="290" r:id="rId8"/>
    <p:sldId id="291" r:id="rId9"/>
    <p:sldId id="292" r:id="rId10"/>
    <p:sldId id="293" r:id="rId11"/>
    <p:sldId id="294" r:id="rId12"/>
    <p:sldId id="295" r:id="rId13"/>
    <p:sldId id="313"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10" r:id="rId27"/>
    <p:sldId id="308" r:id="rId28"/>
    <p:sldId id="309" r:id="rId29"/>
    <p:sldId id="314" r:id="rId3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08"/>
    <p:restoredTop sz="59219" autoAdjust="0"/>
  </p:normalViewPr>
  <p:slideViewPr>
    <p:cSldViewPr snapToGrid="0" snapToObjects="1">
      <p:cViewPr varScale="1">
        <p:scale>
          <a:sx n="39" d="100"/>
          <a:sy n="39" d="100"/>
        </p:scale>
        <p:origin x="3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condoit.wordpress.com/category/financial/" TargetMode="External"/><Relationship Id="rId1" Type="http://schemas.openxmlformats.org/officeDocument/2006/relationships/image" Target="../media/image4.png"/><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CC310-753C-438A-B258-A54F68BABCD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AE254C1-5B26-42CA-A544-8D8600340C85}">
      <dgm:prSet/>
      <dgm:spPr/>
      <dgm:t>
        <a:bodyPr/>
        <a:lstStyle/>
        <a:p>
          <a:r>
            <a:rPr lang="en-US" b="1" dirty="0"/>
            <a:t>* Census 101: What you need to know</a:t>
          </a:r>
          <a:endParaRPr lang="en-US" dirty="0"/>
        </a:p>
      </dgm:t>
    </dgm:pt>
    <dgm:pt modelId="{64D9FFA8-75CB-4BCF-8C67-E8845353A2B0}" type="parTrans" cxnId="{95D42105-A7E8-45E9-8EC6-4BD4800DBDBF}">
      <dgm:prSet/>
      <dgm:spPr/>
      <dgm:t>
        <a:bodyPr/>
        <a:lstStyle/>
        <a:p>
          <a:endParaRPr lang="en-US"/>
        </a:p>
      </dgm:t>
    </dgm:pt>
    <dgm:pt modelId="{BF15FAA9-F200-40A1-AB41-2DBCFA3FCF38}" type="sibTrans" cxnId="{95D42105-A7E8-45E9-8EC6-4BD4800DBDBF}">
      <dgm:prSet/>
      <dgm:spPr/>
      <dgm:t>
        <a:bodyPr/>
        <a:lstStyle/>
        <a:p>
          <a:endParaRPr lang="en-US"/>
        </a:p>
      </dgm:t>
    </dgm:pt>
    <dgm:pt modelId="{AC60C3E0-38A2-4C7F-B3BB-7CF5FADEFDA2}">
      <dgm:prSet/>
      <dgm:spPr/>
      <dgm:t>
        <a:bodyPr/>
        <a:lstStyle/>
        <a:p>
          <a:r>
            <a:rPr lang="en-US" b="1" dirty="0"/>
            <a:t>* Counting for dollars 2020 Michigan</a:t>
          </a:r>
          <a:endParaRPr lang="en-US" dirty="0"/>
        </a:p>
      </dgm:t>
    </dgm:pt>
    <dgm:pt modelId="{E35E34C8-CB82-4316-8D7F-7BB91E148510}" type="parTrans" cxnId="{1229AE16-27F8-46A0-9BA1-DEF85E0EB945}">
      <dgm:prSet/>
      <dgm:spPr/>
      <dgm:t>
        <a:bodyPr/>
        <a:lstStyle/>
        <a:p>
          <a:endParaRPr lang="en-US"/>
        </a:p>
      </dgm:t>
    </dgm:pt>
    <dgm:pt modelId="{4F12F23C-CC4F-4F64-956B-B397B38C1A9D}" type="sibTrans" cxnId="{1229AE16-27F8-46A0-9BA1-DEF85E0EB945}">
      <dgm:prSet/>
      <dgm:spPr/>
      <dgm:t>
        <a:bodyPr/>
        <a:lstStyle/>
        <a:p>
          <a:endParaRPr lang="en-US"/>
        </a:p>
      </dgm:t>
    </dgm:pt>
    <dgm:pt modelId="{99D0842A-ADF6-4A0D-A1AA-D1589C99F02A}">
      <dgm:prSet/>
      <dgm:spPr/>
      <dgm:t>
        <a:bodyPr/>
        <a:lstStyle/>
        <a:p>
          <a:r>
            <a:rPr lang="en-US" b="1" dirty="0"/>
            <a:t>* Confidentiality</a:t>
          </a:r>
          <a:endParaRPr lang="en-US" dirty="0"/>
        </a:p>
      </dgm:t>
    </dgm:pt>
    <dgm:pt modelId="{B546FA3D-DDFB-4147-8C43-5CF8670D1941}" type="parTrans" cxnId="{110F03AE-2B9C-443A-9F42-88782760258B}">
      <dgm:prSet/>
      <dgm:spPr/>
      <dgm:t>
        <a:bodyPr/>
        <a:lstStyle/>
        <a:p>
          <a:endParaRPr lang="en-US"/>
        </a:p>
      </dgm:t>
    </dgm:pt>
    <dgm:pt modelId="{BDDD351D-630F-4847-860F-15758714B7D9}" type="sibTrans" cxnId="{110F03AE-2B9C-443A-9F42-88782760258B}">
      <dgm:prSet/>
      <dgm:spPr/>
      <dgm:t>
        <a:bodyPr/>
        <a:lstStyle/>
        <a:p>
          <a:endParaRPr lang="en-US"/>
        </a:p>
      </dgm:t>
    </dgm:pt>
    <dgm:pt modelId="{D8B663F9-5D45-4EA7-9B3A-C0B57589B2AB}">
      <dgm:prSet/>
      <dgm:spPr/>
      <dgm:t>
        <a:bodyPr/>
        <a:lstStyle/>
        <a:p>
          <a:pPr algn="l"/>
          <a:r>
            <a:rPr lang="en-US" b="1" i="0" dirty="0"/>
            <a:t>*Actual census questions</a:t>
          </a:r>
        </a:p>
      </dgm:t>
    </dgm:pt>
    <dgm:pt modelId="{106F1CF9-D9D2-4F9D-A8F5-DC829CEB6608}" type="parTrans" cxnId="{A94899EA-2810-486E-B6C0-FEAC9F900E0A}">
      <dgm:prSet/>
      <dgm:spPr/>
      <dgm:t>
        <a:bodyPr/>
        <a:lstStyle/>
        <a:p>
          <a:endParaRPr lang="en-US"/>
        </a:p>
      </dgm:t>
    </dgm:pt>
    <dgm:pt modelId="{8E7B56EF-C39F-4C76-B15B-C68A2E2E2FF3}" type="sibTrans" cxnId="{A94899EA-2810-486E-B6C0-FEAC9F900E0A}">
      <dgm:prSet/>
      <dgm:spPr/>
      <dgm:t>
        <a:bodyPr/>
        <a:lstStyle/>
        <a:p>
          <a:endParaRPr lang="en-US"/>
        </a:p>
      </dgm:t>
    </dgm:pt>
    <dgm:pt modelId="{8A084254-8BD8-8F43-9674-B942CB4C54AC}">
      <dgm:prSet/>
      <dgm:spPr/>
      <dgm:t>
        <a:bodyPr/>
        <a:lstStyle/>
        <a:p>
          <a:r>
            <a:rPr lang="en-US" b="1" dirty="0"/>
            <a:t>*50 ways census data used</a:t>
          </a:r>
        </a:p>
      </dgm:t>
    </dgm:pt>
    <dgm:pt modelId="{77E86B70-BE80-1349-ADB5-3EE479F5DB9D}" type="parTrans" cxnId="{833FFE3B-949F-D84D-9658-2FBFCF75E1FF}">
      <dgm:prSet/>
      <dgm:spPr/>
      <dgm:t>
        <a:bodyPr/>
        <a:lstStyle/>
        <a:p>
          <a:endParaRPr lang="en-US"/>
        </a:p>
      </dgm:t>
    </dgm:pt>
    <dgm:pt modelId="{48D1A658-55D6-E74F-9B62-F945EC78267D}" type="sibTrans" cxnId="{833FFE3B-949F-D84D-9658-2FBFCF75E1FF}">
      <dgm:prSet/>
      <dgm:spPr/>
      <dgm:t>
        <a:bodyPr/>
        <a:lstStyle/>
        <a:p>
          <a:endParaRPr lang="en-US"/>
        </a:p>
      </dgm:t>
    </dgm:pt>
    <dgm:pt modelId="{C58B2E7C-6255-3941-A192-0CAAA14C8C51}">
      <dgm:prSet/>
      <dgm:spPr/>
      <dgm:t>
        <a:bodyPr/>
        <a:lstStyle/>
        <a:p>
          <a:r>
            <a:rPr lang="en-US" b="1" dirty="0"/>
            <a:t>*How to learn more</a:t>
          </a:r>
        </a:p>
      </dgm:t>
    </dgm:pt>
    <dgm:pt modelId="{EC13D7C7-A144-E341-B3AC-8BEC4943CC60}" type="parTrans" cxnId="{0D1D3454-B641-A34B-9616-1A0FBE18E5C3}">
      <dgm:prSet/>
      <dgm:spPr/>
      <dgm:t>
        <a:bodyPr/>
        <a:lstStyle/>
        <a:p>
          <a:endParaRPr lang="en-US"/>
        </a:p>
      </dgm:t>
    </dgm:pt>
    <dgm:pt modelId="{3AC4523C-9D68-474D-9ACB-13C13AA09AEB}" type="sibTrans" cxnId="{0D1D3454-B641-A34B-9616-1A0FBE18E5C3}">
      <dgm:prSet/>
      <dgm:spPr/>
      <dgm:t>
        <a:bodyPr/>
        <a:lstStyle/>
        <a:p>
          <a:endParaRPr lang="en-US"/>
        </a:p>
      </dgm:t>
    </dgm:pt>
    <dgm:pt modelId="{0C707916-3446-449D-A66A-C9F708C7B6B0}" type="pres">
      <dgm:prSet presAssocID="{AC7CC310-753C-438A-B258-A54F68BABCD2}" presName="vert0" presStyleCnt="0">
        <dgm:presLayoutVars>
          <dgm:dir/>
          <dgm:animOne val="branch"/>
          <dgm:animLvl val="lvl"/>
        </dgm:presLayoutVars>
      </dgm:prSet>
      <dgm:spPr/>
      <dgm:t>
        <a:bodyPr/>
        <a:lstStyle/>
        <a:p>
          <a:endParaRPr lang="en-US"/>
        </a:p>
      </dgm:t>
    </dgm:pt>
    <dgm:pt modelId="{4EF597C1-ED00-4302-BA44-7440BA7C0186}" type="pres">
      <dgm:prSet presAssocID="{8AE254C1-5B26-42CA-A544-8D8600340C85}" presName="thickLine" presStyleLbl="alignNode1" presStyleIdx="0" presStyleCnt="6"/>
      <dgm:spPr/>
    </dgm:pt>
    <dgm:pt modelId="{3A3967C4-297C-496C-A5CE-AEF07C86C09D}" type="pres">
      <dgm:prSet presAssocID="{8AE254C1-5B26-42CA-A544-8D8600340C85}" presName="horz1" presStyleCnt="0"/>
      <dgm:spPr/>
    </dgm:pt>
    <dgm:pt modelId="{FAB2D4C3-27C5-4A58-ABA6-FD64FFA28A88}" type="pres">
      <dgm:prSet presAssocID="{8AE254C1-5B26-42CA-A544-8D8600340C85}" presName="tx1" presStyleLbl="revTx" presStyleIdx="0" presStyleCnt="6"/>
      <dgm:spPr/>
      <dgm:t>
        <a:bodyPr/>
        <a:lstStyle/>
        <a:p>
          <a:endParaRPr lang="en-US"/>
        </a:p>
      </dgm:t>
    </dgm:pt>
    <dgm:pt modelId="{46A45698-50CA-404A-B38E-C38C8060D5BF}" type="pres">
      <dgm:prSet presAssocID="{8AE254C1-5B26-42CA-A544-8D8600340C85}" presName="vert1" presStyleCnt="0"/>
      <dgm:spPr/>
    </dgm:pt>
    <dgm:pt modelId="{AB24DD7A-881E-480D-A01D-5BB73EED83BF}" type="pres">
      <dgm:prSet presAssocID="{AC60C3E0-38A2-4C7F-B3BB-7CF5FADEFDA2}" presName="thickLine" presStyleLbl="alignNode1" presStyleIdx="1" presStyleCnt="6"/>
      <dgm:spPr/>
    </dgm:pt>
    <dgm:pt modelId="{3A287173-B619-4374-9F8E-5BC79917B6EC}" type="pres">
      <dgm:prSet presAssocID="{AC60C3E0-38A2-4C7F-B3BB-7CF5FADEFDA2}" presName="horz1" presStyleCnt="0"/>
      <dgm:spPr/>
    </dgm:pt>
    <dgm:pt modelId="{E3ABF784-C48C-40B0-95D5-A3BCED00EF1D}" type="pres">
      <dgm:prSet presAssocID="{AC60C3E0-38A2-4C7F-B3BB-7CF5FADEFDA2}" presName="tx1" presStyleLbl="revTx" presStyleIdx="1" presStyleCnt="6"/>
      <dgm:spPr/>
      <dgm:t>
        <a:bodyPr/>
        <a:lstStyle/>
        <a:p>
          <a:endParaRPr lang="en-US"/>
        </a:p>
      </dgm:t>
    </dgm:pt>
    <dgm:pt modelId="{410B4EB8-3FA7-4332-9A0E-171497C2CA2C}" type="pres">
      <dgm:prSet presAssocID="{AC60C3E0-38A2-4C7F-B3BB-7CF5FADEFDA2}" presName="vert1" presStyleCnt="0"/>
      <dgm:spPr/>
    </dgm:pt>
    <dgm:pt modelId="{321EA3F5-05F9-4785-B995-50CB172C5EE7}" type="pres">
      <dgm:prSet presAssocID="{99D0842A-ADF6-4A0D-A1AA-D1589C99F02A}" presName="thickLine" presStyleLbl="alignNode1" presStyleIdx="2" presStyleCnt="6"/>
      <dgm:spPr/>
    </dgm:pt>
    <dgm:pt modelId="{318E1A8D-1A3F-4FD3-9A8A-BE0A8815B6FF}" type="pres">
      <dgm:prSet presAssocID="{99D0842A-ADF6-4A0D-A1AA-D1589C99F02A}" presName="horz1" presStyleCnt="0"/>
      <dgm:spPr/>
    </dgm:pt>
    <dgm:pt modelId="{B5AE30D8-0C43-4DA9-8ED1-DA9EB59D2505}" type="pres">
      <dgm:prSet presAssocID="{99D0842A-ADF6-4A0D-A1AA-D1589C99F02A}" presName="tx1" presStyleLbl="revTx" presStyleIdx="2" presStyleCnt="6"/>
      <dgm:spPr/>
      <dgm:t>
        <a:bodyPr/>
        <a:lstStyle/>
        <a:p>
          <a:endParaRPr lang="en-US"/>
        </a:p>
      </dgm:t>
    </dgm:pt>
    <dgm:pt modelId="{86605E53-55A4-472D-ABCF-36683E42BDBF}" type="pres">
      <dgm:prSet presAssocID="{99D0842A-ADF6-4A0D-A1AA-D1589C99F02A}" presName="vert1" presStyleCnt="0"/>
      <dgm:spPr/>
    </dgm:pt>
    <dgm:pt modelId="{B518B043-9130-1246-872B-CA897EE7F2E7}" type="pres">
      <dgm:prSet presAssocID="{8A084254-8BD8-8F43-9674-B942CB4C54AC}" presName="thickLine" presStyleLbl="alignNode1" presStyleIdx="3" presStyleCnt="6"/>
      <dgm:spPr/>
    </dgm:pt>
    <dgm:pt modelId="{CEB0F195-9C66-9C48-BA8C-66F9BF7EE849}" type="pres">
      <dgm:prSet presAssocID="{8A084254-8BD8-8F43-9674-B942CB4C54AC}" presName="horz1" presStyleCnt="0"/>
      <dgm:spPr/>
    </dgm:pt>
    <dgm:pt modelId="{FC7854E4-90F6-C74A-ACA3-865D274A807E}" type="pres">
      <dgm:prSet presAssocID="{8A084254-8BD8-8F43-9674-B942CB4C54AC}" presName="tx1" presStyleLbl="revTx" presStyleIdx="3" presStyleCnt="6"/>
      <dgm:spPr/>
      <dgm:t>
        <a:bodyPr/>
        <a:lstStyle/>
        <a:p>
          <a:endParaRPr lang="en-US"/>
        </a:p>
      </dgm:t>
    </dgm:pt>
    <dgm:pt modelId="{80DE4F09-AC5C-D248-ABCB-6549044D7247}" type="pres">
      <dgm:prSet presAssocID="{8A084254-8BD8-8F43-9674-B942CB4C54AC}" presName="vert1" presStyleCnt="0"/>
      <dgm:spPr/>
    </dgm:pt>
    <dgm:pt modelId="{813D2286-59C6-9842-B886-BDA70470C211}" type="pres">
      <dgm:prSet presAssocID="{C58B2E7C-6255-3941-A192-0CAAA14C8C51}" presName="thickLine" presStyleLbl="alignNode1" presStyleIdx="4" presStyleCnt="6"/>
      <dgm:spPr/>
    </dgm:pt>
    <dgm:pt modelId="{A8519017-E8B9-304A-83C8-6DB9CEC0960F}" type="pres">
      <dgm:prSet presAssocID="{C58B2E7C-6255-3941-A192-0CAAA14C8C51}" presName="horz1" presStyleCnt="0"/>
      <dgm:spPr/>
    </dgm:pt>
    <dgm:pt modelId="{913F954E-1289-AC42-BF3D-9321CBB432C8}" type="pres">
      <dgm:prSet presAssocID="{C58B2E7C-6255-3941-A192-0CAAA14C8C51}" presName="tx1" presStyleLbl="revTx" presStyleIdx="4" presStyleCnt="6"/>
      <dgm:spPr/>
      <dgm:t>
        <a:bodyPr/>
        <a:lstStyle/>
        <a:p>
          <a:endParaRPr lang="en-US"/>
        </a:p>
      </dgm:t>
    </dgm:pt>
    <dgm:pt modelId="{651008DA-D112-174A-B230-D58EF0CF3E69}" type="pres">
      <dgm:prSet presAssocID="{C58B2E7C-6255-3941-A192-0CAAA14C8C51}" presName="vert1" presStyleCnt="0"/>
      <dgm:spPr/>
    </dgm:pt>
    <dgm:pt modelId="{3FEB749D-FAE9-4C5B-963C-22D14D55A0ED}" type="pres">
      <dgm:prSet presAssocID="{D8B663F9-5D45-4EA7-9B3A-C0B57589B2AB}" presName="thickLine" presStyleLbl="alignNode1" presStyleIdx="5" presStyleCnt="6"/>
      <dgm:spPr/>
    </dgm:pt>
    <dgm:pt modelId="{17AFC3D7-31EF-4792-B07D-C7F1B3B420A3}" type="pres">
      <dgm:prSet presAssocID="{D8B663F9-5D45-4EA7-9B3A-C0B57589B2AB}" presName="horz1" presStyleCnt="0"/>
      <dgm:spPr/>
    </dgm:pt>
    <dgm:pt modelId="{3A5B407D-189E-4E0E-9421-02F7744F9641}" type="pres">
      <dgm:prSet presAssocID="{D8B663F9-5D45-4EA7-9B3A-C0B57589B2AB}" presName="tx1" presStyleLbl="revTx" presStyleIdx="5" presStyleCnt="6"/>
      <dgm:spPr/>
      <dgm:t>
        <a:bodyPr/>
        <a:lstStyle/>
        <a:p>
          <a:endParaRPr lang="en-US"/>
        </a:p>
      </dgm:t>
    </dgm:pt>
    <dgm:pt modelId="{7B4711B1-BD0A-463E-B3B3-9A116CF27CCF}" type="pres">
      <dgm:prSet presAssocID="{D8B663F9-5D45-4EA7-9B3A-C0B57589B2AB}" presName="vert1" presStyleCnt="0"/>
      <dgm:spPr/>
    </dgm:pt>
  </dgm:ptLst>
  <dgm:cxnLst>
    <dgm:cxn modelId="{5C8B08FF-8F32-41FE-94F8-6890451A74F6}" type="presOf" srcId="{AC7CC310-753C-438A-B258-A54F68BABCD2}" destId="{0C707916-3446-449D-A66A-C9F708C7B6B0}" srcOrd="0" destOrd="0" presId="urn:microsoft.com/office/officeart/2008/layout/LinedList"/>
    <dgm:cxn modelId="{1229AE16-27F8-46A0-9BA1-DEF85E0EB945}" srcId="{AC7CC310-753C-438A-B258-A54F68BABCD2}" destId="{AC60C3E0-38A2-4C7F-B3BB-7CF5FADEFDA2}" srcOrd="1" destOrd="0" parTransId="{E35E34C8-CB82-4316-8D7F-7BB91E148510}" sibTransId="{4F12F23C-CC4F-4F64-956B-B397B38C1A9D}"/>
    <dgm:cxn modelId="{95D42105-A7E8-45E9-8EC6-4BD4800DBDBF}" srcId="{AC7CC310-753C-438A-B258-A54F68BABCD2}" destId="{8AE254C1-5B26-42CA-A544-8D8600340C85}" srcOrd="0" destOrd="0" parTransId="{64D9FFA8-75CB-4BCF-8C67-E8845353A2B0}" sibTransId="{BF15FAA9-F200-40A1-AB41-2DBCFA3FCF38}"/>
    <dgm:cxn modelId="{73BEB5EC-357A-0149-8350-E7C5EB7C6BDB}" type="presOf" srcId="{C58B2E7C-6255-3941-A192-0CAAA14C8C51}" destId="{913F954E-1289-AC42-BF3D-9321CBB432C8}" srcOrd="0" destOrd="0" presId="urn:microsoft.com/office/officeart/2008/layout/LinedList"/>
    <dgm:cxn modelId="{515D547B-CA41-534E-BA34-13A465B93934}" type="presOf" srcId="{8A084254-8BD8-8F43-9674-B942CB4C54AC}" destId="{FC7854E4-90F6-C74A-ACA3-865D274A807E}" srcOrd="0" destOrd="0" presId="urn:microsoft.com/office/officeart/2008/layout/LinedList"/>
    <dgm:cxn modelId="{110F03AE-2B9C-443A-9F42-88782760258B}" srcId="{AC7CC310-753C-438A-B258-A54F68BABCD2}" destId="{99D0842A-ADF6-4A0D-A1AA-D1589C99F02A}" srcOrd="2" destOrd="0" parTransId="{B546FA3D-DDFB-4147-8C43-5CF8670D1941}" sibTransId="{BDDD351D-630F-4847-860F-15758714B7D9}"/>
    <dgm:cxn modelId="{DF893876-A7D2-46BA-AD67-A61A923D6EE3}" type="presOf" srcId="{D8B663F9-5D45-4EA7-9B3A-C0B57589B2AB}" destId="{3A5B407D-189E-4E0E-9421-02F7744F9641}" srcOrd="0" destOrd="0" presId="urn:microsoft.com/office/officeart/2008/layout/LinedList"/>
    <dgm:cxn modelId="{D5D2B017-C88F-42C3-9379-FFF05B61D2B4}" type="presOf" srcId="{8AE254C1-5B26-42CA-A544-8D8600340C85}" destId="{FAB2D4C3-27C5-4A58-ABA6-FD64FFA28A88}" srcOrd="0" destOrd="0" presId="urn:microsoft.com/office/officeart/2008/layout/LinedList"/>
    <dgm:cxn modelId="{833FFE3B-949F-D84D-9658-2FBFCF75E1FF}" srcId="{AC7CC310-753C-438A-B258-A54F68BABCD2}" destId="{8A084254-8BD8-8F43-9674-B942CB4C54AC}" srcOrd="3" destOrd="0" parTransId="{77E86B70-BE80-1349-ADB5-3EE479F5DB9D}" sibTransId="{48D1A658-55D6-E74F-9B62-F945EC78267D}"/>
    <dgm:cxn modelId="{D6EF0156-31C7-41AC-AEB6-35085CF932F6}" type="presOf" srcId="{99D0842A-ADF6-4A0D-A1AA-D1589C99F02A}" destId="{B5AE30D8-0C43-4DA9-8ED1-DA9EB59D2505}" srcOrd="0" destOrd="0" presId="urn:microsoft.com/office/officeart/2008/layout/LinedList"/>
    <dgm:cxn modelId="{0D1D3454-B641-A34B-9616-1A0FBE18E5C3}" srcId="{AC7CC310-753C-438A-B258-A54F68BABCD2}" destId="{C58B2E7C-6255-3941-A192-0CAAA14C8C51}" srcOrd="4" destOrd="0" parTransId="{EC13D7C7-A144-E341-B3AC-8BEC4943CC60}" sibTransId="{3AC4523C-9D68-474D-9ACB-13C13AA09AEB}"/>
    <dgm:cxn modelId="{A94899EA-2810-486E-B6C0-FEAC9F900E0A}" srcId="{AC7CC310-753C-438A-B258-A54F68BABCD2}" destId="{D8B663F9-5D45-4EA7-9B3A-C0B57589B2AB}" srcOrd="5" destOrd="0" parTransId="{106F1CF9-D9D2-4F9D-A8F5-DC829CEB6608}" sibTransId="{8E7B56EF-C39F-4C76-B15B-C68A2E2E2FF3}"/>
    <dgm:cxn modelId="{97CAB95B-D5B2-4A01-B293-494E709286F1}" type="presOf" srcId="{AC60C3E0-38A2-4C7F-B3BB-7CF5FADEFDA2}" destId="{E3ABF784-C48C-40B0-95D5-A3BCED00EF1D}" srcOrd="0" destOrd="0" presId="urn:microsoft.com/office/officeart/2008/layout/LinedList"/>
    <dgm:cxn modelId="{34895B1C-6BE8-4375-8CC7-FA49C55CEF64}" type="presParOf" srcId="{0C707916-3446-449D-A66A-C9F708C7B6B0}" destId="{4EF597C1-ED00-4302-BA44-7440BA7C0186}" srcOrd="0" destOrd="0" presId="urn:microsoft.com/office/officeart/2008/layout/LinedList"/>
    <dgm:cxn modelId="{0324B439-AE92-45BE-94C1-76BA0B460036}" type="presParOf" srcId="{0C707916-3446-449D-A66A-C9F708C7B6B0}" destId="{3A3967C4-297C-496C-A5CE-AEF07C86C09D}" srcOrd="1" destOrd="0" presId="urn:microsoft.com/office/officeart/2008/layout/LinedList"/>
    <dgm:cxn modelId="{1FE5837D-4FF9-4B7C-84F1-1B4D1D43D38A}" type="presParOf" srcId="{3A3967C4-297C-496C-A5CE-AEF07C86C09D}" destId="{FAB2D4C3-27C5-4A58-ABA6-FD64FFA28A88}" srcOrd="0" destOrd="0" presId="urn:microsoft.com/office/officeart/2008/layout/LinedList"/>
    <dgm:cxn modelId="{A2277D52-E9CE-487A-832B-164845CFCC16}" type="presParOf" srcId="{3A3967C4-297C-496C-A5CE-AEF07C86C09D}" destId="{46A45698-50CA-404A-B38E-C38C8060D5BF}" srcOrd="1" destOrd="0" presId="urn:microsoft.com/office/officeart/2008/layout/LinedList"/>
    <dgm:cxn modelId="{C21BCEA2-0432-48A7-84A9-7F4999594811}" type="presParOf" srcId="{0C707916-3446-449D-A66A-C9F708C7B6B0}" destId="{AB24DD7A-881E-480D-A01D-5BB73EED83BF}" srcOrd="2" destOrd="0" presId="urn:microsoft.com/office/officeart/2008/layout/LinedList"/>
    <dgm:cxn modelId="{D9B88A85-7E5F-47D1-AD0B-60264072AF6B}" type="presParOf" srcId="{0C707916-3446-449D-A66A-C9F708C7B6B0}" destId="{3A287173-B619-4374-9F8E-5BC79917B6EC}" srcOrd="3" destOrd="0" presId="urn:microsoft.com/office/officeart/2008/layout/LinedList"/>
    <dgm:cxn modelId="{6D6C28D2-C397-4D5C-8C40-317E2FCAC3EB}" type="presParOf" srcId="{3A287173-B619-4374-9F8E-5BC79917B6EC}" destId="{E3ABF784-C48C-40B0-95D5-A3BCED00EF1D}" srcOrd="0" destOrd="0" presId="urn:microsoft.com/office/officeart/2008/layout/LinedList"/>
    <dgm:cxn modelId="{CA62AEEE-380A-43EA-9757-A2960F37F07C}" type="presParOf" srcId="{3A287173-B619-4374-9F8E-5BC79917B6EC}" destId="{410B4EB8-3FA7-4332-9A0E-171497C2CA2C}" srcOrd="1" destOrd="0" presId="urn:microsoft.com/office/officeart/2008/layout/LinedList"/>
    <dgm:cxn modelId="{54971EA5-310C-401F-8048-339A9CB5C1E7}" type="presParOf" srcId="{0C707916-3446-449D-A66A-C9F708C7B6B0}" destId="{321EA3F5-05F9-4785-B995-50CB172C5EE7}" srcOrd="4" destOrd="0" presId="urn:microsoft.com/office/officeart/2008/layout/LinedList"/>
    <dgm:cxn modelId="{14FB0EFB-9174-4DA5-9AD6-8B4C5C57BFC3}" type="presParOf" srcId="{0C707916-3446-449D-A66A-C9F708C7B6B0}" destId="{318E1A8D-1A3F-4FD3-9A8A-BE0A8815B6FF}" srcOrd="5" destOrd="0" presId="urn:microsoft.com/office/officeart/2008/layout/LinedList"/>
    <dgm:cxn modelId="{61ED9731-74DC-4BED-AAEC-A16A277959C4}" type="presParOf" srcId="{318E1A8D-1A3F-4FD3-9A8A-BE0A8815B6FF}" destId="{B5AE30D8-0C43-4DA9-8ED1-DA9EB59D2505}" srcOrd="0" destOrd="0" presId="urn:microsoft.com/office/officeart/2008/layout/LinedList"/>
    <dgm:cxn modelId="{4F62E478-AD08-4E28-8B6D-42F06E02AEA3}" type="presParOf" srcId="{318E1A8D-1A3F-4FD3-9A8A-BE0A8815B6FF}" destId="{86605E53-55A4-472D-ABCF-36683E42BDBF}" srcOrd="1" destOrd="0" presId="urn:microsoft.com/office/officeart/2008/layout/LinedList"/>
    <dgm:cxn modelId="{A811078C-8338-1B42-945B-BF21D5BBA1D4}" type="presParOf" srcId="{0C707916-3446-449D-A66A-C9F708C7B6B0}" destId="{B518B043-9130-1246-872B-CA897EE7F2E7}" srcOrd="6" destOrd="0" presId="urn:microsoft.com/office/officeart/2008/layout/LinedList"/>
    <dgm:cxn modelId="{4EDCED0F-EA59-6341-8CD7-30C75191236D}" type="presParOf" srcId="{0C707916-3446-449D-A66A-C9F708C7B6B0}" destId="{CEB0F195-9C66-9C48-BA8C-66F9BF7EE849}" srcOrd="7" destOrd="0" presId="urn:microsoft.com/office/officeart/2008/layout/LinedList"/>
    <dgm:cxn modelId="{22BE3D79-9193-8940-AE12-1AD83E8C1DD3}" type="presParOf" srcId="{CEB0F195-9C66-9C48-BA8C-66F9BF7EE849}" destId="{FC7854E4-90F6-C74A-ACA3-865D274A807E}" srcOrd="0" destOrd="0" presId="urn:microsoft.com/office/officeart/2008/layout/LinedList"/>
    <dgm:cxn modelId="{62D93473-4350-DD49-A7C2-1F70E288C326}" type="presParOf" srcId="{CEB0F195-9C66-9C48-BA8C-66F9BF7EE849}" destId="{80DE4F09-AC5C-D248-ABCB-6549044D7247}" srcOrd="1" destOrd="0" presId="urn:microsoft.com/office/officeart/2008/layout/LinedList"/>
    <dgm:cxn modelId="{3E2DE366-7553-8449-8D7F-940E07C2EECF}" type="presParOf" srcId="{0C707916-3446-449D-A66A-C9F708C7B6B0}" destId="{813D2286-59C6-9842-B886-BDA70470C211}" srcOrd="8" destOrd="0" presId="urn:microsoft.com/office/officeart/2008/layout/LinedList"/>
    <dgm:cxn modelId="{F8F34FE8-C5D1-0046-B312-BE9E33C5AA08}" type="presParOf" srcId="{0C707916-3446-449D-A66A-C9F708C7B6B0}" destId="{A8519017-E8B9-304A-83C8-6DB9CEC0960F}" srcOrd="9" destOrd="0" presId="urn:microsoft.com/office/officeart/2008/layout/LinedList"/>
    <dgm:cxn modelId="{6C634F5C-CDAB-9044-991D-ABBC38BE0B3F}" type="presParOf" srcId="{A8519017-E8B9-304A-83C8-6DB9CEC0960F}" destId="{913F954E-1289-AC42-BF3D-9321CBB432C8}" srcOrd="0" destOrd="0" presId="urn:microsoft.com/office/officeart/2008/layout/LinedList"/>
    <dgm:cxn modelId="{BA81F936-8FC6-0843-8AA6-8A619DA51320}" type="presParOf" srcId="{A8519017-E8B9-304A-83C8-6DB9CEC0960F}" destId="{651008DA-D112-174A-B230-D58EF0CF3E69}" srcOrd="1" destOrd="0" presId="urn:microsoft.com/office/officeart/2008/layout/LinedList"/>
    <dgm:cxn modelId="{53E44727-068E-4673-9886-4BC8D02CEBBB}" type="presParOf" srcId="{0C707916-3446-449D-A66A-C9F708C7B6B0}" destId="{3FEB749D-FAE9-4C5B-963C-22D14D55A0ED}" srcOrd="10" destOrd="0" presId="urn:microsoft.com/office/officeart/2008/layout/LinedList"/>
    <dgm:cxn modelId="{D4A8FD42-2F0B-4CB5-A68F-A8D359F80C77}" type="presParOf" srcId="{0C707916-3446-449D-A66A-C9F708C7B6B0}" destId="{17AFC3D7-31EF-4792-B07D-C7F1B3B420A3}" srcOrd="11" destOrd="0" presId="urn:microsoft.com/office/officeart/2008/layout/LinedList"/>
    <dgm:cxn modelId="{D669C87F-C201-4766-B104-FAC20B002A2B}" type="presParOf" srcId="{17AFC3D7-31EF-4792-B07D-C7F1B3B420A3}" destId="{3A5B407D-189E-4E0E-9421-02F7744F9641}" srcOrd="0" destOrd="0" presId="urn:microsoft.com/office/officeart/2008/layout/LinedList"/>
    <dgm:cxn modelId="{73D721D2-AE1A-4A4F-9175-477D86D5D574}" type="presParOf" srcId="{17AFC3D7-31EF-4792-B07D-C7F1B3B420A3}" destId="{7B4711B1-BD0A-463E-B3B3-9A116CF27C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89D2B3-108F-400B-B856-B79569E5283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D1A5BAC-B8A0-4CCD-9CFF-5C7032FBE714}">
      <dgm:prSet/>
      <dgm:spPr/>
      <dgm:t>
        <a:bodyPr/>
        <a:lstStyle/>
        <a:p>
          <a:r>
            <a:rPr lang="en-US" dirty="0"/>
            <a:t>What: Decennial count of all living in U.S.</a:t>
          </a:r>
        </a:p>
      </dgm:t>
    </dgm:pt>
    <dgm:pt modelId="{F614BF16-8FC1-44F5-A58E-98DEDA96223F}" type="parTrans" cxnId="{43E91E80-6187-42E6-B503-2674BE367CC5}">
      <dgm:prSet/>
      <dgm:spPr/>
      <dgm:t>
        <a:bodyPr/>
        <a:lstStyle/>
        <a:p>
          <a:endParaRPr lang="en-US"/>
        </a:p>
      </dgm:t>
    </dgm:pt>
    <dgm:pt modelId="{153540DE-ABCB-4D21-9D26-3BB26D2DAFA3}" type="sibTrans" cxnId="{43E91E80-6187-42E6-B503-2674BE367CC5}">
      <dgm:prSet/>
      <dgm:spPr/>
      <dgm:t>
        <a:bodyPr/>
        <a:lstStyle/>
        <a:p>
          <a:endParaRPr lang="en-US"/>
        </a:p>
      </dgm:t>
    </dgm:pt>
    <dgm:pt modelId="{9EEBDB6C-9EF1-43E5-98A9-D9809BA9EFCA}">
      <dgm:prSet/>
      <dgm:spPr>
        <a:solidFill>
          <a:schemeClr val="accent2"/>
        </a:solidFill>
      </dgm:spPr>
      <dgm:t>
        <a:bodyPr/>
        <a:lstStyle/>
        <a:p>
          <a:r>
            <a:rPr lang="en-US"/>
            <a:t>Why: Constitution requires for Congress</a:t>
          </a:r>
        </a:p>
      </dgm:t>
    </dgm:pt>
    <dgm:pt modelId="{DC1ADCF3-7B8B-4A22-857B-3E20724CC0E7}" type="parTrans" cxnId="{67777078-CCB0-4171-A62F-D3A256F69456}">
      <dgm:prSet/>
      <dgm:spPr/>
      <dgm:t>
        <a:bodyPr/>
        <a:lstStyle/>
        <a:p>
          <a:endParaRPr lang="en-US"/>
        </a:p>
      </dgm:t>
    </dgm:pt>
    <dgm:pt modelId="{0F6B43E1-2487-42DD-813B-48D5033D9FDC}" type="sibTrans" cxnId="{67777078-CCB0-4171-A62F-D3A256F69456}">
      <dgm:prSet/>
      <dgm:spPr/>
      <dgm:t>
        <a:bodyPr/>
        <a:lstStyle/>
        <a:p>
          <a:endParaRPr lang="en-US"/>
        </a:p>
      </dgm:t>
    </dgm:pt>
    <dgm:pt modelId="{7F8D990D-F6ED-4EA6-AD42-0C083B3C8D8A}">
      <dgm:prSet/>
      <dgm:spPr>
        <a:solidFill>
          <a:schemeClr val="accent2">
            <a:lumMod val="75000"/>
          </a:schemeClr>
        </a:solidFill>
      </dgm:spPr>
      <dgm:t>
        <a:bodyPr/>
        <a:lstStyle/>
        <a:p>
          <a:r>
            <a:rPr lang="en-US"/>
            <a:t>When: March-June 2020</a:t>
          </a:r>
        </a:p>
      </dgm:t>
    </dgm:pt>
    <dgm:pt modelId="{6B67A016-269D-4EB3-A856-EAB213FFD4D1}" type="parTrans" cxnId="{1603DB8C-D1EE-4612-B1F3-0F37F71AF7C6}">
      <dgm:prSet/>
      <dgm:spPr/>
      <dgm:t>
        <a:bodyPr/>
        <a:lstStyle/>
        <a:p>
          <a:endParaRPr lang="en-US"/>
        </a:p>
      </dgm:t>
    </dgm:pt>
    <dgm:pt modelId="{ECD80AAD-04C0-4B46-8563-7CECAAC6B545}" type="sibTrans" cxnId="{1603DB8C-D1EE-4612-B1F3-0F37F71AF7C6}">
      <dgm:prSet/>
      <dgm:spPr/>
      <dgm:t>
        <a:bodyPr/>
        <a:lstStyle/>
        <a:p>
          <a:endParaRPr lang="en-US"/>
        </a:p>
      </dgm:t>
    </dgm:pt>
    <dgm:pt modelId="{8AC7B7B6-1C25-4B30-8635-45B8BEF7B9B7}">
      <dgm:prSet/>
      <dgm:spPr>
        <a:solidFill>
          <a:schemeClr val="accent1"/>
        </a:solidFill>
      </dgm:spPr>
      <dgm:t>
        <a:bodyPr/>
        <a:lstStyle/>
        <a:p>
          <a:r>
            <a:rPr lang="en-US"/>
            <a:t>Who: Census Bureau, temps, volunteers</a:t>
          </a:r>
        </a:p>
      </dgm:t>
    </dgm:pt>
    <dgm:pt modelId="{77C40241-2029-45D4-A98F-097B30BC9D01}" type="parTrans" cxnId="{502C4B49-23A6-4BEB-96D5-5A89F977D431}">
      <dgm:prSet/>
      <dgm:spPr/>
      <dgm:t>
        <a:bodyPr/>
        <a:lstStyle/>
        <a:p>
          <a:endParaRPr lang="en-US"/>
        </a:p>
      </dgm:t>
    </dgm:pt>
    <dgm:pt modelId="{75AD0146-3DEA-4946-8687-B635EE52E389}" type="sibTrans" cxnId="{502C4B49-23A6-4BEB-96D5-5A89F977D431}">
      <dgm:prSet/>
      <dgm:spPr/>
      <dgm:t>
        <a:bodyPr/>
        <a:lstStyle/>
        <a:p>
          <a:endParaRPr lang="en-US"/>
        </a:p>
      </dgm:t>
    </dgm:pt>
    <dgm:pt modelId="{FEBDF3E1-18A2-4B66-A5E5-ECB8587BE46A}">
      <dgm:prSet/>
      <dgm:spPr>
        <a:solidFill>
          <a:schemeClr val="accent1">
            <a:lumMod val="75000"/>
          </a:schemeClr>
        </a:solidFill>
      </dgm:spPr>
      <dgm:t>
        <a:bodyPr/>
        <a:lstStyle/>
        <a:p>
          <a:r>
            <a:rPr lang="en-US"/>
            <a:t>Where: Wherever people are.</a:t>
          </a:r>
        </a:p>
      </dgm:t>
    </dgm:pt>
    <dgm:pt modelId="{D5D0CC44-DF13-48D3-8BA8-CBEFD339B5BF}" type="parTrans" cxnId="{C4497104-D4D2-4C56-9980-4FFFF2F9F767}">
      <dgm:prSet/>
      <dgm:spPr/>
      <dgm:t>
        <a:bodyPr/>
        <a:lstStyle/>
        <a:p>
          <a:endParaRPr lang="en-US"/>
        </a:p>
      </dgm:t>
    </dgm:pt>
    <dgm:pt modelId="{61B79844-8FCA-4969-8195-364311818A2F}" type="sibTrans" cxnId="{C4497104-D4D2-4C56-9980-4FFFF2F9F767}">
      <dgm:prSet/>
      <dgm:spPr/>
      <dgm:t>
        <a:bodyPr/>
        <a:lstStyle/>
        <a:p>
          <a:endParaRPr lang="en-US"/>
        </a:p>
      </dgm:t>
    </dgm:pt>
    <dgm:pt modelId="{E18CE3C1-C891-4393-883D-08B7C5DA54ED}">
      <dgm:prSet/>
      <dgm:spPr>
        <a:solidFill>
          <a:schemeClr val="accent1">
            <a:lumMod val="50000"/>
          </a:schemeClr>
        </a:solidFill>
      </dgm:spPr>
      <dgm:t>
        <a:bodyPr/>
        <a:lstStyle/>
        <a:p>
          <a:r>
            <a:rPr lang="en-US"/>
            <a:t>How: Respond by paper, phone, or internet</a:t>
          </a:r>
        </a:p>
      </dgm:t>
    </dgm:pt>
    <dgm:pt modelId="{9147FDA9-72FD-41FB-BCE0-86B86DE9C56C}" type="parTrans" cxnId="{A512F9C9-C1E2-46C2-974D-93668B7C626F}">
      <dgm:prSet/>
      <dgm:spPr/>
      <dgm:t>
        <a:bodyPr/>
        <a:lstStyle/>
        <a:p>
          <a:endParaRPr lang="en-US"/>
        </a:p>
      </dgm:t>
    </dgm:pt>
    <dgm:pt modelId="{BA4EDFA5-336D-4A6D-93B9-02E827EE42F2}" type="sibTrans" cxnId="{A512F9C9-C1E2-46C2-974D-93668B7C626F}">
      <dgm:prSet/>
      <dgm:spPr/>
      <dgm:t>
        <a:bodyPr/>
        <a:lstStyle/>
        <a:p>
          <a:endParaRPr lang="en-US"/>
        </a:p>
      </dgm:t>
    </dgm:pt>
    <dgm:pt modelId="{A55CFA5D-0FD5-4BB4-A358-89B14A622D31}" type="pres">
      <dgm:prSet presAssocID="{BF89D2B3-108F-400B-B856-B79569E5283F}" presName="diagram" presStyleCnt="0">
        <dgm:presLayoutVars>
          <dgm:dir/>
          <dgm:resizeHandles val="exact"/>
        </dgm:presLayoutVars>
      </dgm:prSet>
      <dgm:spPr/>
      <dgm:t>
        <a:bodyPr/>
        <a:lstStyle/>
        <a:p>
          <a:endParaRPr lang="en-US"/>
        </a:p>
      </dgm:t>
    </dgm:pt>
    <dgm:pt modelId="{E944AB05-B6FC-4E85-A02F-B39542AD832C}" type="pres">
      <dgm:prSet presAssocID="{9D1A5BAC-B8A0-4CCD-9CFF-5C7032FBE714}" presName="node" presStyleLbl="node1" presStyleIdx="0" presStyleCnt="6">
        <dgm:presLayoutVars>
          <dgm:bulletEnabled val="1"/>
        </dgm:presLayoutVars>
      </dgm:prSet>
      <dgm:spPr/>
      <dgm:t>
        <a:bodyPr/>
        <a:lstStyle/>
        <a:p>
          <a:endParaRPr lang="en-US"/>
        </a:p>
      </dgm:t>
    </dgm:pt>
    <dgm:pt modelId="{758D290C-E237-470E-B564-C6FAB4AE0B9F}" type="pres">
      <dgm:prSet presAssocID="{153540DE-ABCB-4D21-9D26-3BB26D2DAFA3}" presName="sibTrans" presStyleCnt="0"/>
      <dgm:spPr/>
    </dgm:pt>
    <dgm:pt modelId="{EB55273A-6E56-462C-A60A-88B681128B95}" type="pres">
      <dgm:prSet presAssocID="{9EEBDB6C-9EF1-43E5-98A9-D9809BA9EFCA}" presName="node" presStyleLbl="node1" presStyleIdx="1" presStyleCnt="6">
        <dgm:presLayoutVars>
          <dgm:bulletEnabled val="1"/>
        </dgm:presLayoutVars>
      </dgm:prSet>
      <dgm:spPr/>
      <dgm:t>
        <a:bodyPr/>
        <a:lstStyle/>
        <a:p>
          <a:endParaRPr lang="en-US"/>
        </a:p>
      </dgm:t>
    </dgm:pt>
    <dgm:pt modelId="{83D683A3-E655-4E3D-B581-CEF627B2D518}" type="pres">
      <dgm:prSet presAssocID="{0F6B43E1-2487-42DD-813B-48D5033D9FDC}" presName="sibTrans" presStyleCnt="0"/>
      <dgm:spPr/>
    </dgm:pt>
    <dgm:pt modelId="{D4286A66-873C-497D-8C29-7C9135C172C6}" type="pres">
      <dgm:prSet presAssocID="{7F8D990D-F6ED-4EA6-AD42-0C083B3C8D8A}" presName="node" presStyleLbl="node1" presStyleIdx="2" presStyleCnt="6">
        <dgm:presLayoutVars>
          <dgm:bulletEnabled val="1"/>
        </dgm:presLayoutVars>
      </dgm:prSet>
      <dgm:spPr/>
      <dgm:t>
        <a:bodyPr/>
        <a:lstStyle/>
        <a:p>
          <a:endParaRPr lang="en-US"/>
        </a:p>
      </dgm:t>
    </dgm:pt>
    <dgm:pt modelId="{BD80FA8A-E278-424C-93BE-4C1A4A7C383F}" type="pres">
      <dgm:prSet presAssocID="{ECD80AAD-04C0-4B46-8563-7CECAAC6B545}" presName="sibTrans" presStyleCnt="0"/>
      <dgm:spPr/>
    </dgm:pt>
    <dgm:pt modelId="{611FA5E7-55C8-456F-A1DC-9D2D4AB55D39}" type="pres">
      <dgm:prSet presAssocID="{8AC7B7B6-1C25-4B30-8635-45B8BEF7B9B7}" presName="node" presStyleLbl="node1" presStyleIdx="3" presStyleCnt="6">
        <dgm:presLayoutVars>
          <dgm:bulletEnabled val="1"/>
        </dgm:presLayoutVars>
      </dgm:prSet>
      <dgm:spPr/>
      <dgm:t>
        <a:bodyPr/>
        <a:lstStyle/>
        <a:p>
          <a:endParaRPr lang="en-US"/>
        </a:p>
      </dgm:t>
    </dgm:pt>
    <dgm:pt modelId="{D5CFAEBF-9A5B-47FC-867B-5F7A734311D7}" type="pres">
      <dgm:prSet presAssocID="{75AD0146-3DEA-4946-8687-B635EE52E389}" presName="sibTrans" presStyleCnt="0"/>
      <dgm:spPr/>
    </dgm:pt>
    <dgm:pt modelId="{45DF28BE-E13A-4A26-B4EE-C2941151E37E}" type="pres">
      <dgm:prSet presAssocID="{FEBDF3E1-18A2-4B66-A5E5-ECB8587BE46A}" presName="node" presStyleLbl="node1" presStyleIdx="4" presStyleCnt="6">
        <dgm:presLayoutVars>
          <dgm:bulletEnabled val="1"/>
        </dgm:presLayoutVars>
      </dgm:prSet>
      <dgm:spPr/>
      <dgm:t>
        <a:bodyPr/>
        <a:lstStyle/>
        <a:p>
          <a:endParaRPr lang="en-US"/>
        </a:p>
      </dgm:t>
    </dgm:pt>
    <dgm:pt modelId="{C8D551C6-7A85-497F-B1C5-E31DD5F6CE12}" type="pres">
      <dgm:prSet presAssocID="{61B79844-8FCA-4969-8195-364311818A2F}" presName="sibTrans" presStyleCnt="0"/>
      <dgm:spPr/>
    </dgm:pt>
    <dgm:pt modelId="{1E732885-631D-494E-9A2B-1EC088CABD9F}" type="pres">
      <dgm:prSet presAssocID="{E18CE3C1-C891-4393-883D-08B7C5DA54ED}" presName="node" presStyleLbl="node1" presStyleIdx="5" presStyleCnt="6">
        <dgm:presLayoutVars>
          <dgm:bulletEnabled val="1"/>
        </dgm:presLayoutVars>
      </dgm:prSet>
      <dgm:spPr/>
      <dgm:t>
        <a:bodyPr/>
        <a:lstStyle/>
        <a:p>
          <a:endParaRPr lang="en-US"/>
        </a:p>
      </dgm:t>
    </dgm:pt>
  </dgm:ptLst>
  <dgm:cxnLst>
    <dgm:cxn modelId="{A512F9C9-C1E2-46C2-974D-93668B7C626F}" srcId="{BF89D2B3-108F-400B-B856-B79569E5283F}" destId="{E18CE3C1-C891-4393-883D-08B7C5DA54ED}" srcOrd="5" destOrd="0" parTransId="{9147FDA9-72FD-41FB-BCE0-86B86DE9C56C}" sibTransId="{BA4EDFA5-336D-4A6D-93B9-02E827EE42F2}"/>
    <dgm:cxn modelId="{64D77A3C-7184-4FB5-B43F-582FE8907AE0}" type="presOf" srcId="{9D1A5BAC-B8A0-4CCD-9CFF-5C7032FBE714}" destId="{E944AB05-B6FC-4E85-A02F-B39542AD832C}" srcOrd="0" destOrd="0" presId="urn:microsoft.com/office/officeart/2005/8/layout/default"/>
    <dgm:cxn modelId="{C4497104-D4D2-4C56-9980-4FFFF2F9F767}" srcId="{BF89D2B3-108F-400B-B856-B79569E5283F}" destId="{FEBDF3E1-18A2-4B66-A5E5-ECB8587BE46A}" srcOrd="4" destOrd="0" parTransId="{D5D0CC44-DF13-48D3-8BA8-CBEFD339B5BF}" sibTransId="{61B79844-8FCA-4969-8195-364311818A2F}"/>
    <dgm:cxn modelId="{1E9726ED-3B0B-4AF0-AA60-B1F77C07B8C3}" type="presOf" srcId="{7F8D990D-F6ED-4EA6-AD42-0C083B3C8D8A}" destId="{D4286A66-873C-497D-8C29-7C9135C172C6}" srcOrd="0" destOrd="0" presId="urn:microsoft.com/office/officeart/2005/8/layout/default"/>
    <dgm:cxn modelId="{7BE31FEA-FF64-4790-B486-8E199544E10C}" type="presOf" srcId="{8AC7B7B6-1C25-4B30-8635-45B8BEF7B9B7}" destId="{611FA5E7-55C8-456F-A1DC-9D2D4AB55D39}" srcOrd="0" destOrd="0" presId="urn:microsoft.com/office/officeart/2005/8/layout/default"/>
    <dgm:cxn modelId="{CB9C96C0-0142-470D-A527-A0FB3D487AAB}" type="presOf" srcId="{9EEBDB6C-9EF1-43E5-98A9-D9809BA9EFCA}" destId="{EB55273A-6E56-462C-A60A-88B681128B95}" srcOrd="0" destOrd="0" presId="urn:microsoft.com/office/officeart/2005/8/layout/default"/>
    <dgm:cxn modelId="{1603DB8C-D1EE-4612-B1F3-0F37F71AF7C6}" srcId="{BF89D2B3-108F-400B-B856-B79569E5283F}" destId="{7F8D990D-F6ED-4EA6-AD42-0C083B3C8D8A}" srcOrd="2" destOrd="0" parTransId="{6B67A016-269D-4EB3-A856-EAB213FFD4D1}" sibTransId="{ECD80AAD-04C0-4B46-8563-7CECAAC6B545}"/>
    <dgm:cxn modelId="{1DAF0CD9-9EFF-4913-9320-03F7EB2048A0}" type="presOf" srcId="{BF89D2B3-108F-400B-B856-B79569E5283F}" destId="{A55CFA5D-0FD5-4BB4-A358-89B14A622D31}" srcOrd="0" destOrd="0" presId="urn:microsoft.com/office/officeart/2005/8/layout/default"/>
    <dgm:cxn modelId="{502C4B49-23A6-4BEB-96D5-5A89F977D431}" srcId="{BF89D2B3-108F-400B-B856-B79569E5283F}" destId="{8AC7B7B6-1C25-4B30-8635-45B8BEF7B9B7}" srcOrd="3" destOrd="0" parTransId="{77C40241-2029-45D4-A98F-097B30BC9D01}" sibTransId="{75AD0146-3DEA-4946-8687-B635EE52E389}"/>
    <dgm:cxn modelId="{67777078-CCB0-4171-A62F-D3A256F69456}" srcId="{BF89D2B3-108F-400B-B856-B79569E5283F}" destId="{9EEBDB6C-9EF1-43E5-98A9-D9809BA9EFCA}" srcOrd="1" destOrd="0" parTransId="{DC1ADCF3-7B8B-4A22-857B-3E20724CC0E7}" sibTransId="{0F6B43E1-2487-42DD-813B-48D5033D9FDC}"/>
    <dgm:cxn modelId="{0338FBF3-FFB3-404D-9E1A-8B6A702F92B9}" type="presOf" srcId="{E18CE3C1-C891-4393-883D-08B7C5DA54ED}" destId="{1E732885-631D-494E-9A2B-1EC088CABD9F}" srcOrd="0" destOrd="0" presId="urn:microsoft.com/office/officeart/2005/8/layout/default"/>
    <dgm:cxn modelId="{77BB87CE-7E81-4ED1-9BCA-A87B73213E9C}" type="presOf" srcId="{FEBDF3E1-18A2-4B66-A5E5-ECB8587BE46A}" destId="{45DF28BE-E13A-4A26-B4EE-C2941151E37E}" srcOrd="0" destOrd="0" presId="urn:microsoft.com/office/officeart/2005/8/layout/default"/>
    <dgm:cxn modelId="{43E91E80-6187-42E6-B503-2674BE367CC5}" srcId="{BF89D2B3-108F-400B-B856-B79569E5283F}" destId="{9D1A5BAC-B8A0-4CCD-9CFF-5C7032FBE714}" srcOrd="0" destOrd="0" parTransId="{F614BF16-8FC1-44F5-A58E-98DEDA96223F}" sibTransId="{153540DE-ABCB-4D21-9D26-3BB26D2DAFA3}"/>
    <dgm:cxn modelId="{765A8E6F-6AE7-48DF-993A-DA6E4330B7BB}" type="presParOf" srcId="{A55CFA5D-0FD5-4BB4-A358-89B14A622D31}" destId="{E944AB05-B6FC-4E85-A02F-B39542AD832C}" srcOrd="0" destOrd="0" presId="urn:microsoft.com/office/officeart/2005/8/layout/default"/>
    <dgm:cxn modelId="{D3F99C51-AE6E-4C59-B9FF-4EC4320C726C}" type="presParOf" srcId="{A55CFA5D-0FD5-4BB4-A358-89B14A622D31}" destId="{758D290C-E237-470E-B564-C6FAB4AE0B9F}" srcOrd="1" destOrd="0" presId="urn:microsoft.com/office/officeart/2005/8/layout/default"/>
    <dgm:cxn modelId="{4CDBBC76-08D1-4AF0-987F-4F473F511A71}" type="presParOf" srcId="{A55CFA5D-0FD5-4BB4-A358-89B14A622D31}" destId="{EB55273A-6E56-462C-A60A-88B681128B95}" srcOrd="2" destOrd="0" presId="urn:microsoft.com/office/officeart/2005/8/layout/default"/>
    <dgm:cxn modelId="{EAF9F5D6-BB8D-4FBB-9D54-F37DB94B8D38}" type="presParOf" srcId="{A55CFA5D-0FD5-4BB4-A358-89B14A622D31}" destId="{83D683A3-E655-4E3D-B581-CEF627B2D518}" srcOrd="3" destOrd="0" presId="urn:microsoft.com/office/officeart/2005/8/layout/default"/>
    <dgm:cxn modelId="{B149F06E-0495-43E2-A273-F6F43356A5F0}" type="presParOf" srcId="{A55CFA5D-0FD5-4BB4-A358-89B14A622D31}" destId="{D4286A66-873C-497D-8C29-7C9135C172C6}" srcOrd="4" destOrd="0" presId="urn:microsoft.com/office/officeart/2005/8/layout/default"/>
    <dgm:cxn modelId="{34583F56-8D08-46DF-A05B-C1CE0FC6F8A4}" type="presParOf" srcId="{A55CFA5D-0FD5-4BB4-A358-89B14A622D31}" destId="{BD80FA8A-E278-424C-93BE-4C1A4A7C383F}" srcOrd="5" destOrd="0" presId="urn:microsoft.com/office/officeart/2005/8/layout/default"/>
    <dgm:cxn modelId="{5EB4611B-67CA-4E05-9D98-176EC43BFCC8}" type="presParOf" srcId="{A55CFA5D-0FD5-4BB4-A358-89B14A622D31}" destId="{611FA5E7-55C8-456F-A1DC-9D2D4AB55D39}" srcOrd="6" destOrd="0" presId="urn:microsoft.com/office/officeart/2005/8/layout/default"/>
    <dgm:cxn modelId="{43F7E8B8-41F0-48C8-AC15-32D81903F574}" type="presParOf" srcId="{A55CFA5D-0FD5-4BB4-A358-89B14A622D31}" destId="{D5CFAEBF-9A5B-47FC-867B-5F7A734311D7}" srcOrd="7" destOrd="0" presId="urn:microsoft.com/office/officeart/2005/8/layout/default"/>
    <dgm:cxn modelId="{5F5F92BC-61E1-4E53-AB76-66336978979B}" type="presParOf" srcId="{A55CFA5D-0FD5-4BB4-A358-89B14A622D31}" destId="{45DF28BE-E13A-4A26-B4EE-C2941151E37E}" srcOrd="8" destOrd="0" presId="urn:microsoft.com/office/officeart/2005/8/layout/default"/>
    <dgm:cxn modelId="{590D7FB8-9460-4334-AB44-337625594E61}" type="presParOf" srcId="{A55CFA5D-0FD5-4BB4-A358-89B14A622D31}" destId="{C8D551C6-7A85-497F-B1C5-E31DD5F6CE12}" srcOrd="9" destOrd="0" presId="urn:microsoft.com/office/officeart/2005/8/layout/default"/>
    <dgm:cxn modelId="{A4A3C5CA-1767-4E36-ABFF-63756DDC22D0}" type="presParOf" srcId="{A55CFA5D-0FD5-4BB4-A358-89B14A622D31}" destId="{1E732885-631D-494E-9A2B-1EC088CABD9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D5550-4820-48D7-B48B-DE4E316969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868F71-866F-4946-A33A-215DACAB2A26}">
      <dgm:prSet/>
      <dgm:spPr/>
      <dgm:t>
        <a:bodyPr/>
        <a:lstStyle/>
        <a:p>
          <a:pPr>
            <a:lnSpc>
              <a:spcPct val="100000"/>
            </a:lnSpc>
          </a:pPr>
          <a:r>
            <a:rPr lang="en-US"/>
            <a:t>Underfunding</a:t>
          </a:r>
        </a:p>
      </dgm:t>
    </dgm:pt>
    <dgm:pt modelId="{8149330A-81AA-4C22-BFAE-0276834836D8}" type="parTrans" cxnId="{188480B1-4500-4199-B33E-D059B145F5C0}">
      <dgm:prSet/>
      <dgm:spPr/>
      <dgm:t>
        <a:bodyPr/>
        <a:lstStyle/>
        <a:p>
          <a:endParaRPr lang="en-US"/>
        </a:p>
      </dgm:t>
    </dgm:pt>
    <dgm:pt modelId="{F90582BF-CFB0-4614-9C16-2B8A4FD84057}" type="sibTrans" cxnId="{188480B1-4500-4199-B33E-D059B145F5C0}">
      <dgm:prSet/>
      <dgm:spPr/>
      <dgm:t>
        <a:bodyPr/>
        <a:lstStyle/>
        <a:p>
          <a:endParaRPr lang="en-US"/>
        </a:p>
      </dgm:t>
    </dgm:pt>
    <dgm:pt modelId="{D78FFEE4-F2E9-4B1B-9CD5-CDB983BDBC03}">
      <dgm:prSet/>
      <dgm:spPr/>
      <dgm:t>
        <a:bodyPr/>
        <a:lstStyle/>
        <a:p>
          <a:pPr>
            <a:lnSpc>
              <a:spcPct val="100000"/>
            </a:lnSpc>
          </a:pPr>
          <a:r>
            <a:rPr lang="en-US"/>
            <a:t>Understaffing</a:t>
          </a:r>
        </a:p>
      </dgm:t>
    </dgm:pt>
    <dgm:pt modelId="{67E4E0BF-84B1-4DE9-8502-4E839DC04B12}" type="parTrans" cxnId="{49CA82AF-7A2B-4A0F-BFD4-63D8994A0B6E}">
      <dgm:prSet/>
      <dgm:spPr/>
      <dgm:t>
        <a:bodyPr/>
        <a:lstStyle/>
        <a:p>
          <a:endParaRPr lang="en-US"/>
        </a:p>
      </dgm:t>
    </dgm:pt>
    <dgm:pt modelId="{40516CB4-0B8D-4374-A933-D44BF5C82876}" type="sibTrans" cxnId="{49CA82AF-7A2B-4A0F-BFD4-63D8994A0B6E}">
      <dgm:prSet/>
      <dgm:spPr/>
      <dgm:t>
        <a:bodyPr/>
        <a:lstStyle/>
        <a:p>
          <a:endParaRPr lang="en-US"/>
        </a:p>
      </dgm:t>
    </dgm:pt>
    <dgm:pt modelId="{DA68453A-0EE2-4CEC-B160-438C0A2D71F4}">
      <dgm:prSet/>
      <dgm:spPr/>
      <dgm:t>
        <a:bodyPr/>
        <a:lstStyle/>
        <a:p>
          <a:pPr>
            <a:lnSpc>
              <a:spcPct val="100000"/>
            </a:lnSpc>
          </a:pPr>
          <a:r>
            <a:rPr lang="en-US" dirty="0"/>
            <a:t>Rules about where people are counted</a:t>
          </a:r>
        </a:p>
      </dgm:t>
    </dgm:pt>
    <dgm:pt modelId="{B51567B2-6474-442B-AAF7-1A13976D68F3}" type="parTrans" cxnId="{F9F92909-2FC1-4302-AEFB-6A19170FDBE6}">
      <dgm:prSet/>
      <dgm:spPr/>
      <dgm:t>
        <a:bodyPr/>
        <a:lstStyle/>
        <a:p>
          <a:endParaRPr lang="en-US"/>
        </a:p>
      </dgm:t>
    </dgm:pt>
    <dgm:pt modelId="{F49FC0DD-7AA1-4B3A-9A81-5B0730489E84}" type="sibTrans" cxnId="{F9F92909-2FC1-4302-AEFB-6A19170FDBE6}">
      <dgm:prSet/>
      <dgm:spPr/>
      <dgm:t>
        <a:bodyPr/>
        <a:lstStyle/>
        <a:p>
          <a:endParaRPr lang="en-US"/>
        </a:p>
      </dgm:t>
    </dgm:pt>
    <dgm:pt modelId="{9FC2E730-259A-4A4E-9234-67B25DB3E397}">
      <dgm:prSet/>
      <dgm:spPr/>
      <dgm:t>
        <a:bodyPr/>
        <a:lstStyle/>
        <a:p>
          <a:pPr>
            <a:lnSpc>
              <a:spcPct val="100000"/>
            </a:lnSpc>
          </a:pPr>
          <a:r>
            <a:rPr lang="en-US" dirty="0"/>
            <a:t> CONFIDENTIALITY</a:t>
          </a:r>
        </a:p>
      </dgm:t>
    </dgm:pt>
    <dgm:pt modelId="{F0913BF4-CDAB-C849-8A27-25AACABF6B98}" type="parTrans" cxnId="{8C5CDA43-4B9F-F941-A4C5-3CB8393BB872}">
      <dgm:prSet/>
      <dgm:spPr/>
    </dgm:pt>
    <dgm:pt modelId="{19BCD49C-7FCB-F24B-9959-33A834731349}" type="sibTrans" cxnId="{8C5CDA43-4B9F-F941-A4C5-3CB8393BB872}">
      <dgm:prSet/>
      <dgm:spPr/>
    </dgm:pt>
    <dgm:pt modelId="{FCADFE9E-8740-AF45-935C-49B43EA1D5CB}">
      <dgm:prSet/>
      <dgm:spPr/>
      <dgm:t>
        <a:bodyPr/>
        <a:lstStyle/>
        <a:p>
          <a:pPr>
            <a:lnSpc>
              <a:spcPct val="100000"/>
            </a:lnSpc>
          </a:pPr>
          <a:r>
            <a:rPr lang="en-US" dirty="0"/>
            <a:t>Cybersecurity </a:t>
          </a:r>
        </a:p>
      </dgm:t>
    </dgm:pt>
    <dgm:pt modelId="{2E78AB05-7513-D549-ACD2-54767B34152B}" type="parTrans" cxnId="{7BFB2D11-3580-8042-80E4-A6EB05A9EDD5}">
      <dgm:prSet/>
      <dgm:spPr/>
    </dgm:pt>
    <dgm:pt modelId="{FD505CA6-A243-C24E-88F2-D3D7862999F9}" type="sibTrans" cxnId="{7BFB2D11-3580-8042-80E4-A6EB05A9EDD5}">
      <dgm:prSet/>
      <dgm:spPr/>
    </dgm:pt>
    <dgm:pt modelId="{B328DA89-5B63-4A6C-86DA-0547D69E95D6}" type="pres">
      <dgm:prSet presAssocID="{67CD5550-4820-48D7-B48B-DE4E31696940}" presName="root" presStyleCnt="0">
        <dgm:presLayoutVars>
          <dgm:dir/>
          <dgm:resizeHandles val="exact"/>
        </dgm:presLayoutVars>
      </dgm:prSet>
      <dgm:spPr/>
      <dgm:t>
        <a:bodyPr/>
        <a:lstStyle/>
        <a:p>
          <a:endParaRPr lang="en-US"/>
        </a:p>
      </dgm:t>
    </dgm:pt>
    <dgm:pt modelId="{5175DBF5-5856-4276-B134-CE4CA22DF23A}" type="pres">
      <dgm:prSet presAssocID="{31868F71-866F-4946-A33A-215DACAB2A26}" presName="compNode" presStyleCnt="0"/>
      <dgm:spPr/>
    </dgm:pt>
    <dgm:pt modelId="{1187ED11-EA95-4F9E-9D46-52DBA7DFFB57}" type="pres">
      <dgm:prSet presAssocID="{31868F71-866F-4946-A33A-215DACAB2A26}" presName="bgRect" presStyleLbl="bgShp" presStyleIdx="0" presStyleCnt="5"/>
      <dgm:spPr/>
    </dgm:pt>
    <dgm:pt modelId="{5D2BE3ED-EAC9-41B8-A5EA-077553542FFE}" type="pres">
      <dgm:prSet presAssocID="{31868F71-866F-4946-A33A-215DACAB2A26}" presName="iconRect" presStyleLbl="node1" presStyleIdx="0" presStyleCnt="5"/>
      <dgm:spPr>
        <a:blipFill>
          <a:blip xmlns:r="http://schemas.openxmlformats.org/officeDocument/2006/relationships" r:embed="rId1">
            <a:extLst>
              <a:ext uri="{837473B0-CC2E-450A-ABE3-18F120FF3D39}">
                <a1611:picAttrSrcUrl xmlns:a1611="http://schemas.microsoft.com/office/drawing/2016/11/main" xmlns="" r:id="rId2"/>
              </a:ext>
            </a:extLst>
          </a:blip>
          <a:srcRect/>
          <a:stretch>
            <a:fillRect/>
          </a:stretch>
        </a:blipFill>
        <a:ln>
          <a:noFill/>
        </a:ln>
      </dgm:spPr>
    </dgm:pt>
    <dgm:pt modelId="{FDF79EB4-E33C-4FB3-BC2D-993CBA3A1255}" type="pres">
      <dgm:prSet presAssocID="{31868F71-866F-4946-A33A-215DACAB2A26}" presName="spaceRect" presStyleCnt="0"/>
      <dgm:spPr/>
    </dgm:pt>
    <dgm:pt modelId="{632B3BCE-763A-44B9-B71C-0185EA502D67}" type="pres">
      <dgm:prSet presAssocID="{31868F71-866F-4946-A33A-215DACAB2A26}" presName="parTx" presStyleLbl="revTx" presStyleIdx="0" presStyleCnt="5">
        <dgm:presLayoutVars>
          <dgm:chMax val="0"/>
          <dgm:chPref val="0"/>
        </dgm:presLayoutVars>
      </dgm:prSet>
      <dgm:spPr/>
      <dgm:t>
        <a:bodyPr/>
        <a:lstStyle/>
        <a:p>
          <a:endParaRPr lang="en-US"/>
        </a:p>
      </dgm:t>
    </dgm:pt>
    <dgm:pt modelId="{868003A3-9C47-4B23-AF5E-D63B0183D9FC}" type="pres">
      <dgm:prSet presAssocID="{F90582BF-CFB0-4614-9C16-2B8A4FD84057}" presName="sibTrans" presStyleCnt="0"/>
      <dgm:spPr/>
    </dgm:pt>
    <dgm:pt modelId="{E20FA277-8A1E-4747-81CD-19978539147A}" type="pres">
      <dgm:prSet presAssocID="{D78FFEE4-F2E9-4B1B-9CD5-CDB983BDBC03}" presName="compNode" presStyleCnt="0"/>
      <dgm:spPr/>
    </dgm:pt>
    <dgm:pt modelId="{EFCC698D-7E3F-4724-B0F1-EFF0DFE82C71}" type="pres">
      <dgm:prSet presAssocID="{D78FFEE4-F2E9-4B1B-9CD5-CDB983BDBC03}" presName="bgRect" presStyleLbl="bgShp" presStyleIdx="1" presStyleCnt="5"/>
      <dgm:spPr/>
    </dgm:pt>
    <dgm:pt modelId="{8EB0B302-8EEA-463E-9683-CE666C0B14D1}" type="pres">
      <dgm:prSet presAssocID="{D78FFEE4-F2E9-4B1B-9CD5-CDB983BDBC03}"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Boardroom"/>
        </a:ext>
      </dgm:extLst>
    </dgm:pt>
    <dgm:pt modelId="{87FF21CA-4C89-43DA-AEEA-FC33D994246B}" type="pres">
      <dgm:prSet presAssocID="{D78FFEE4-F2E9-4B1B-9CD5-CDB983BDBC03}" presName="spaceRect" presStyleCnt="0"/>
      <dgm:spPr/>
    </dgm:pt>
    <dgm:pt modelId="{A7C4ABB4-E384-49EA-A240-A7E159474302}" type="pres">
      <dgm:prSet presAssocID="{D78FFEE4-F2E9-4B1B-9CD5-CDB983BDBC03}" presName="parTx" presStyleLbl="revTx" presStyleIdx="1" presStyleCnt="5">
        <dgm:presLayoutVars>
          <dgm:chMax val="0"/>
          <dgm:chPref val="0"/>
        </dgm:presLayoutVars>
      </dgm:prSet>
      <dgm:spPr/>
      <dgm:t>
        <a:bodyPr/>
        <a:lstStyle/>
        <a:p>
          <a:endParaRPr lang="en-US"/>
        </a:p>
      </dgm:t>
    </dgm:pt>
    <dgm:pt modelId="{CA069714-A998-4F70-9E4C-60E699DD9B26}" type="pres">
      <dgm:prSet presAssocID="{40516CB4-0B8D-4374-A933-D44BF5C82876}" presName="sibTrans" presStyleCnt="0"/>
      <dgm:spPr/>
    </dgm:pt>
    <dgm:pt modelId="{25E72F6B-4FEB-4C2C-A755-5735D9A1FF6F}" type="pres">
      <dgm:prSet presAssocID="{DA68453A-0EE2-4CEC-B160-438C0A2D71F4}" presName="compNode" presStyleCnt="0"/>
      <dgm:spPr/>
    </dgm:pt>
    <dgm:pt modelId="{02E287AF-78A5-4857-A3A2-1461C784D483}" type="pres">
      <dgm:prSet presAssocID="{DA68453A-0EE2-4CEC-B160-438C0A2D71F4}" presName="bgRect" presStyleLbl="bgShp" presStyleIdx="2" presStyleCnt="5"/>
      <dgm:spPr/>
    </dgm:pt>
    <dgm:pt modelId="{DA93F497-452B-460D-8059-8984B7B4EA84}" type="pres">
      <dgm:prSet presAssocID="{DA68453A-0EE2-4CEC-B160-438C0A2D71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ildren"/>
        </a:ext>
      </dgm:extLst>
    </dgm:pt>
    <dgm:pt modelId="{C89F6EF0-E8A5-41D1-B121-66970AC92D6C}" type="pres">
      <dgm:prSet presAssocID="{DA68453A-0EE2-4CEC-B160-438C0A2D71F4}" presName="spaceRect" presStyleCnt="0"/>
      <dgm:spPr/>
    </dgm:pt>
    <dgm:pt modelId="{3A36DF62-6C2E-4C5D-90CF-C6DC27828304}" type="pres">
      <dgm:prSet presAssocID="{DA68453A-0EE2-4CEC-B160-438C0A2D71F4}" presName="parTx" presStyleLbl="revTx" presStyleIdx="2" presStyleCnt="5">
        <dgm:presLayoutVars>
          <dgm:chMax val="0"/>
          <dgm:chPref val="0"/>
        </dgm:presLayoutVars>
      </dgm:prSet>
      <dgm:spPr/>
      <dgm:t>
        <a:bodyPr/>
        <a:lstStyle/>
        <a:p>
          <a:endParaRPr lang="en-US"/>
        </a:p>
      </dgm:t>
    </dgm:pt>
    <dgm:pt modelId="{BD1CBFB3-4389-9141-9522-AF5624CEDD04}" type="pres">
      <dgm:prSet presAssocID="{F49FC0DD-7AA1-4B3A-9A81-5B0730489E84}" presName="sibTrans" presStyleCnt="0"/>
      <dgm:spPr/>
    </dgm:pt>
    <dgm:pt modelId="{2C961B31-7748-1A44-8CC4-8FFD50F84813}" type="pres">
      <dgm:prSet presAssocID="{9FC2E730-259A-4A4E-9234-67B25DB3E397}" presName="compNode" presStyleCnt="0"/>
      <dgm:spPr/>
    </dgm:pt>
    <dgm:pt modelId="{E8C012B0-6335-0B41-A4B2-FBB1E9B72A51}" type="pres">
      <dgm:prSet presAssocID="{9FC2E730-259A-4A4E-9234-67B25DB3E397}" presName="bgRect" presStyleLbl="bgShp" presStyleIdx="3" presStyleCnt="5"/>
      <dgm:spPr/>
    </dgm:pt>
    <dgm:pt modelId="{1815C070-B92B-F44A-9491-EE2265726267}" type="pres">
      <dgm:prSet presAssocID="{9FC2E730-259A-4A4E-9234-67B25DB3E397}" presName="iconRect" presStyleLbl="node1" presStyleIdx="3" presStyleCnt="5"/>
      <dgm:spPr/>
    </dgm:pt>
    <dgm:pt modelId="{A5834FD5-B932-5E4A-A68D-FD542D3361A5}" type="pres">
      <dgm:prSet presAssocID="{9FC2E730-259A-4A4E-9234-67B25DB3E397}" presName="spaceRect" presStyleCnt="0"/>
      <dgm:spPr/>
    </dgm:pt>
    <dgm:pt modelId="{79DFCCE4-E878-A749-ACDA-FF3EF6D8A8D5}" type="pres">
      <dgm:prSet presAssocID="{9FC2E730-259A-4A4E-9234-67B25DB3E397}" presName="parTx" presStyleLbl="revTx" presStyleIdx="3" presStyleCnt="5">
        <dgm:presLayoutVars>
          <dgm:chMax val="0"/>
          <dgm:chPref val="0"/>
        </dgm:presLayoutVars>
      </dgm:prSet>
      <dgm:spPr/>
      <dgm:t>
        <a:bodyPr/>
        <a:lstStyle/>
        <a:p>
          <a:endParaRPr lang="en-US"/>
        </a:p>
      </dgm:t>
    </dgm:pt>
    <dgm:pt modelId="{273F7087-55BC-1B45-927F-7D8549672215}" type="pres">
      <dgm:prSet presAssocID="{19BCD49C-7FCB-F24B-9959-33A834731349}" presName="sibTrans" presStyleCnt="0"/>
      <dgm:spPr/>
    </dgm:pt>
    <dgm:pt modelId="{35ADB18A-DD31-C240-AE4E-16429AAF6D4F}" type="pres">
      <dgm:prSet presAssocID="{FCADFE9E-8740-AF45-935C-49B43EA1D5CB}" presName="compNode" presStyleCnt="0"/>
      <dgm:spPr/>
    </dgm:pt>
    <dgm:pt modelId="{34A50106-46FB-F548-A85C-B44DAF5D41EB}" type="pres">
      <dgm:prSet presAssocID="{FCADFE9E-8740-AF45-935C-49B43EA1D5CB}" presName="bgRect" presStyleLbl="bgShp" presStyleIdx="4" presStyleCnt="5"/>
      <dgm:spPr/>
    </dgm:pt>
    <dgm:pt modelId="{0BCEDD11-08AD-6041-BDE9-F8AD22C93CD1}" type="pres">
      <dgm:prSet presAssocID="{FCADFE9E-8740-AF45-935C-49B43EA1D5CB}" presName="iconRect" presStyleLbl="node1" presStyleIdx="4" presStyleCnt="5"/>
      <dgm:spPr/>
    </dgm:pt>
    <dgm:pt modelId="{87648C0A-3130-1E47-A435-AA0CEE03D173}" type="pres">
      <dgm:prSet presAssocID="{FCADFE9E-8740-AF45-935C-49B43EA1D5CB}" presName="spaceRect" presStyleCnt="0"/>
      <dgm:spPr/>
    </dgm:pt>
    <dgm:pt modelId="{981C5A2B-57BD-CD40-B61C-5F3C1A0E62A8}" type="pres">
      <dgm:prSet presAssocID="{FCADFE9E-8740-AF45-935C-49B43EA1D5CB}" presName="parTx" presStyleLbl="revTx" presStyleIdx="4" presStyleCnt="5">
        <dgm:presLayoutVars>
          <dgm:chMax val="0"/>
          <dgm:chPref val="0"/>
        </dgm:presLayoutVars>
      </dgm:prSet>
      <dgm:spPr/>
      <dgm:t>
        <a:bodyPr/>
        <a:lstStyle/>
        <a:p>
          <a:endParaRPr lang="en-US"/>
        </a:p>
      </dgm:t>
    </dgm:pt>
  </dgm:ptLst>
  <dgm:cxnLst>
    <dgm:cxn modelId="{678AD73B-09D7-F342-A176-514AA4AB9712}" type="presOf" srcId="{FCADFE9E-8740-AF45-935C-49B43EA1D5CB}" destId="{981C5A2B-57BD-CD40-B61C-5F3C1A0E62A8}" srcOrd="0" destOrd="0" presId="urn:microsoft.com/office/officeart/2018/2/layout/IconVerticalSolidList"/>
    <dgm:cxn modelId="{F9F92909-2FC1-4302-AEFB-6A19170FDBE6}" srcId="{67CD5550-4820-48D7-B48B-DE4E31696940}" destId="{DA68453A-0EE2-4CEC-B160-438C0A2D71F4}" srcOrd="2" destOrd="0" parTransId="{B51567B2-6474-442B-AAF7-1A13976D68F3}" sibTransId="{F49FC0DD-7AA1-4B3A-9A81-5B0730489E84}"/>
    <dgm:cxn modelId="{49CA82AF-7A2B-4A0F-BFD4-63D8994A0B6E}" srcId="{67CD5550-4820-48D7-B48B-DE4E31696940}" destId="{D78FFEE4-F2E9-4B1B-9CD5-CDB983BDBC03}" srcOrd="1" destOrd="0" parTransId="{67E4E0BF-84B1-4DE9-8502-4E839DC04B12}" sibTransId="{40516CB4-0B8D-4374-A933-D44BF5C82876}"/>
    <dgm:cxn modelId="{32F37A9C-DEA6-43FB-A77B-50F17B2FBB1C}" type="presOf" srcId="{D78FFEE4-F2E9-4B1B-9CD5-CDB983BDBC03}" destId="{A7C4ABB4-E384-49EA-A240-A7E159474302}" srcOrd="0" destOrd="0" presId="urn:microsoft.com/office/officeart/2018/2/layout/IconVerticalSolidList"/>
    <dgm:cxn modelId="{F92A0D16-C001-4C99-8D27-092A2E38201B}" type="presOf" srcId="{67CD5550-4820-48D7-B48B-DE4E31696940}" destId="{B328DA89-5B63-4A6C-86DA-0547D69E95D6}" srcOrd="0" destOrd="0" presId="urn:microsoft.com/office/officeart/2018/2/layout/IconVerticalSolidList"/>
    <dgm:cxn modelId="{C62A06A0-21E6-0E42-A86A-9B629B3EB9C2}" type="presOf" srcId="{9FC2E730-259A-4A4E-9234-67B25DB3E397}" destId="{79DFCCE4-E878-A749-ACDA-FF3EF6D8A8D5}" srcOrd="0" destOrd="0" presId="urn:microsoft.com/office/officeart/2018/2/layout/IconVerticalSolidList"/>
    <dgm:cxn modelId="{AC082267-6250-44CC-A864-461624E64D75}" type="presOf" srcId="{DA68453A-0EE2-4CEC-B160-438C0A2D71F4}" destId="{3A36DF62-6C2E-4C5D-90CF-C6DC27828304}" srcOrd="0" destOrd="0" presId="urn:microsoft.com/office/officeart/2018/2/layout/IconVerticalSolidList"/>
    <dgm:cxn modelId="{7BFB2D11-3580-8042-80E4-A6EB05A9EDD5}" srcId="{67CD5550-4820-48D7-B48B-DE4E31696940}" destId="{FCADFE9E-8740-AF45-935C-49B43EA1D5CB}" srcOrd="4" destOrd="0" parTransId="{2E78AB05-7513-D549-ACD2-54767B34152B}" sibTransId="{FD505CA6-A243-C24E-88F2-D3D7862999F9}"/>
    <dgm:cxn modelId="{C29F4134-3B64-4F8F-BB89-3A09409C9CCD}" type="presOf" srcId="{31868F71-866F-4946-A33A-215DACAB2A26}" destId="{632B3BCE-763A-44B9-B71C-0185EA502D67}" srcOrd="0" destOrd="0" presId="urn:microsoft.com/office/officeart/2018/2/layout/IconVerticalSolidList"/>
    <dgm:cxn modelId="{8C5CDA43-4B9F-F941-A4C5-3CB8393BB872}" srcId="{67CD5550-4820-48D7-B48B-DE4E31696940}" destId="{9FC2E730-259A-4A4E-9234-67B25DB3E397}" srcOrd="3" destOrd="0" parTransId="{F0913BF4-CDAB-C849-8A27-25AACABF6B98}" sibTransId="{19BCD49C-7FCB-F24B-9959-33A834731349}"/>
    <dgm:cxn modelId="{188480B1-4500-4199-B33E-D059B145F5C0}" srcId="{67CD5550-4820-48D7-B48B-DE4E31696940}" destId="{31868F71-866F-4946-A33A-215DACAB2A26}" srcOrd="0" destOrd="0" parTransId="{8149330A-81AA-4C22-BFAE-0276834836D8}" sibTransId="{F90582BF-CFB0-4614-9C16-2B8A4FD84057}"/>
    <dgm:cxn modelId="{79ADCCD3-FBB0-419B-9299-6C3657D36B12}" type="presParOf" srcId="{B328DA89-5B63-4A6C-86DA-0547D69E95D6}" destId="{5175DBF5-5856-4276-B134-CE4CA22DF23A}" srcOrd="0" destOrd="0" presId="urn:microsoft.com/office/officeart/2018/2/layout/IconVerticalSolidList"/>
    <dgm:cxn modelId="{9713246D-BAB5-4F99-BD68-5B265C2E9040}" type="presParOf" srcId="{5175DBF5-5856-4276-B134-CE4CA22DF23A}" destId="{1187ED11-EA95-4F9E-9D46-52DBA7DFFB57}" srcOrd="0" destOrd="0" presId="urn:microsoft.com/office/officeart/2018/2/layout/IconVerticalSolidList"/>
    <dgm:cxn modelId="{0957BBCC-390A-4191-B7A9-F83F863201E1}" type="presParOf" srcId="{5175DBF5-5856-4276-B134-CE4CA22DF23A}" destId="{5D2BE3ED-EAC9-41B8-A5EA-077553542FFE}" srcOrd="1" destOrd="0" presId="urn:microsoft.com/office/officeart/2018/2/layout/IconVerticalSolidList"/>
    <dgm:cxn modelId="{699C6785-0772-4C8B-8649-4D06E5D1BE17}" type="presParOf" srcId="{5175DBF5-5856-4276-B134-CE4CA22DF23A}" destId="{FDF79EB4-E33C-4FB3-BC2D-993CBA3A1255}" srcOrd="2" destOrd="0" presId="urn:microsoft.com/office/officeart/2018/2/layout/IconVerticalSolidList"/>
    <dgm:cxn modelId="{7FDE08AD-97B5-4773-8D01-6B512A00DA21}" type="presParOf" srcId="{5175DBF5-5856-4276-B134-CE4CA22DF23A}" destId="{632B3BCE-763A-44B9-B71C-0185EA502D67}" srcOrd="3" destOrd="0" presId="urn:microsoft.com/office/officeart/2018/2/layout/IconVerticalSolidList"/>
    <dgm:cxn modelId="{B278D968-FE98-4D72-BD01-CE7291A32BF1}" type="presParOf" srcId="{B328DA89-5B63-4A6C-86DA-0547D69E95D6}" destId="{868003A3-9C47-4B23-AF5E-D63B0183D9FC}" srcOrd="1" destOrd="0" presId="urn:microsoft.com/office/officeart/2018/2/layout/IconVerticalSolidList"/>
    <dgm:cxn modelId="{406B7BA4-EE42-4404-A028-B727AE9E936A}" type="presParOf" srcId="{B328DA89-5B63-4A6C-86DA-0547D69E95D6}" destId="{E20FA277-8A1E-4747-81CD-19978539147A}" srcOrd="2" destOrd="0" presId="urn:microsoft.com/office/officeart/2018/2/layout/IconVerticalSolidList"/>
    <dgm:cxn modelId="{F642D689-FBE4-4133-8F5D-4F7F9542DD7B}" type="presParOf" srcId="{E20FA277-8A1E-4747-81CD-19978539147A}" destId="{EFCC698D-7E3F-4724-B0F1-EFF0DFE82C71}" srcOrd="0" destOrd="0" presId="urn:microsoft.com/office/officeart/2018/2/layout/IconVerticalSolidList"/>
    <dgm:cxn modelId="{98678D7C-2D62-469A-BBED-734500D07C7B}" type="presParOf" srcId="{E20FA277-8A1E-4747-81CD-19978539147A}" destId="{8EB0B302-8EEA-463E-9683-CE666C0B14D1}" srcOrd="1" destOrd="0" presId="urn:microsoft.com/office/officeart/2018/2/layout/IconVerticalSolidList"/>
    <dgm:cxn modelId="{40EACF1E-2129-450A-B170-62CC074FDA93}" type="presParOf" srcId="{E20FA277-8A1E-4747-81CD-19978539147A}" destId="{87FF21CA-4C89-43DA-AEEA-FC33D994246B}" srcOrd="2" destOrd="0" presId="urn:microsoft.com/office/officeart/2018/2/layout/IconVerticalSolidList"/>
    <dgm:cxn modelId="{B883DB10-D34F-406B-A26C-1D2E861ED906}" type="presParOf" srcId="{E20FA277-8A1E-4747-81CD-19978539147A}" destId="{A7C4ABB4-E384-49EA-A240-A7E159474302}" srcOrd="3" destOrd="0" presId="urn:microsoft.com/office/officeart/2018/2/layout/IconVerticalSolidList"/>
    <dgm:cxn modelId="{70E41CAC-96B1-40CA-8EBA-6A41309BE2C0}" type="presParOf" srcId="{B328DA89-5B63-4A6C-86DA-0547D69E95D6}" destId="{CA069714-A998-4F70-9E4C-60E699DD9B26}" srcOrd="3" destOrd="0" presId="urn:microsoft.com/office/officeart/2018/2/layout/IconVerticalSolidList"/>
    <dgm:cxn modelId="{63554D03-19BC-47E2-BE49-DE4E1B789F9B}" type="presParOf" srcId="{B328DA89-5B63-4A6C-86DA-0547D69E95D6}" destId="{25E72F6B-4FEB-4C2C-A755-5735D9A1FF6F}" srcOrd="4" destOrd="0" presId="urn:microsoft.com/office/officeart/2018/2/layout/IconVerticalSolidList"/>
    <dgm:cxn modelId="{658E2F0F-D896-4B49-84FF-18CB35E72838}" type="presParOf" srcId="{25E72F6B-4FEB-4C2C-A755-5735D9A1FF6F}" destId="{02E287AF-78A5-4857-A3A2-1461C784D483}" srcOrd="0" destOrd="0" presId="urn:microsoft.com/office/officeart/2018/2/layout/IconVerticalSolidList"/>
    <dgm:cxn modelId="{4D8999AF-A18B-4511-9ADD-A444F4760C6B}" type="presParOf" srcId="{25E72F6B-4FEB-4C2C-A755-5735D9A1FF6F}" destId="{DA93F497-452B-460D-8059-8984B7B4EA84}" srcOrd="1" destOrd="0" presId="urn:microsoft.com/office/officeart/2018/2/layout/IconVerticalSolidList"/>
    <dgm:cxn modelId="{68309419-ED52-4A2F-BE2A-F03BB2FA282C}" type="presParOf" srcId="{25E72F6B-4FEB-4C2C-A755-5735D9A1FF6F}" destId="{C89F6EF0-E8A5-41D1-B121-66970AC92D6C}" srcOrd="2" destOrd="0" presId="urn:microsoft.com/office/officeart/2018/2/layout/IconVerticalSolidList"/>
    <dgm:cxn modelId="{12BFBB83-B2BF-4735-88E5-0F2EC9A0BD17}" type="presParOf" srcId="{25E72F6B-4FEB-4C2C-A755-5735D9A1FF6F}" destId="{3A36DF62-6C2E-4C5D-90CF-C6DC27828304}" srcOrd="3" destOrd="0" presId="urn:microsoft.com/office/officeart/2018/2/layout/IconVerticalSolidList"/>
    <dgm:cxn modelId="{BE3278D4-2D20-024D-9368-6D84D0C67C11}" type="presParOf" srcId="{B328DA89-5B63-4A6C-86DA-0547D69E95D6}" destId="{BD1CBFB3-4389-9141-9522-AF5624CEDD04}" srcOrd="5" destOrd="0" presId="urn:microsoft.com/office/officeart/2018/2/layout/IconVerticalSolidList"/>
    <dgm:cxn modelId="{D462659A-3AD8-EF4F-85FD-A5209992A29E}" type="presParOf" srcId="{B328DA89-5B63-4A6C-86DA-0547D69E95D6}" destId="{2C961B31-7748-1A44-8CC4-8FFD50F84813}" srcOrd="6" destOrd="0" presId="urn:microsoft.com/office/officeart/2018/2/layout/IconVerticalSolidList"/>
    <dgm:cxn modelId="{42C7FB4B-1607-C54D-A6D8-7A36505A51BF}" type="presParOf" srcId="{2C961B31-7748-1A44-8CC4-8FFD50F84813}" destId="{E8C012B0-6335-0B41-A4B2-FBB1E9B72A51}" srcOrd="0" destOrd="0" presId="urn:microsoft.com/office/officeart/2018/2/layout/IconVerticalSolidList"/>
    <dgm:cxn modelId="{5A5684AE-24AB-9645-8C27-94F2C0E30F99}" type="presParOf" srcId="{2C961B31-7748-1A44-8CC4-8FFD50F84813}" destId="{1815C070-B92B-F44A-9491-EE2265726267}" srcOrd="1" destOrd="0" presId="urn:microsoft.com/office/officeart/2018/2/layout/IconVerticalSolidList"/>
    <dgm:cxn modelId="{CEA9D8D4-2F81-9B4B-9C79-51BAC9FF7E2E}" type="presParOf" srcId="{2C961B31-7748-1A44-8CC4-8FFD50F84813}" destId="{A5834FD5-B932-5E4A-A68D-FD542D3361A5}" srcOrd="2" destOrd="0" presId="urn:microsoft.com/office/officeart/2018/2/layout/IconVerticalSolidList"/>
    <dgm:cxn modelId="{E09B7E37-B0A6-A147-A653-32D45DC9961F}" type="presParOf" srcId="{2C961B31-7748-1A44-8CC4-8FFD50F84813}" destId="{79DFCCE4-E878-A749-ACDA-FF3EF6D8A8D5}" srcOrd="3" destOrd="0" presId="urn:microsoft.com/office/officeart/2018/2/layout/IconVerticalSolidList"/>
    <dgm:cxn modelId="{E85D3B2E-3FE8-7046-8308-1AC22C66AE59}" type="presParOf" srcId="{B328DA89-5B63-4A6C-86DA-0547D69E95D6}" destId="{273F7087-55BC-1B45-927F-7D8549672215}" srcOrd="7" destOrd="0" presId="urn:microsoft.com/office/officeart/2018/2/layout/IconVerticalSolidList"/>
    <dgm:cxn modelId="{A4ADC555-0E2F-9D44-8BA5-BA841BA441AD}" type="presParOf" srcId="{B328DA89-5B63-4A6C-86DA-0547D69E95D6}" destId="{35ADB18A-DD31-C240-AE4E-16429AAF6D4F}" srcOrd="8" destOrd="0" presId="urn:microsoft.com/office/officeart/2018/2/layout/IconVerticalSolidList"/>
    <dgm:cxn modelId="{9C962351-C4BF-1747-B4C1-4173FFD1AE10}" type="presParOf" srcId="{35ADB18A-DD31-C240-AE4E-16429AAF6D4F}" destId="{34A50106-46FB-F548-A85C-B44DAF5D41EB}" srcOrd="0" destOrd="0" presId="urn:microsoft.com/office/officeart/2018/2/layout/IconVerticalSolidList"/>
    <dgm:cxn modelId="{6E7C74B9-AF1F-094B-AC69-96F723A6C314}" type="presParOf" srcId="{35ADB18A-DD31-C240-AE4E-16429AAF6D4F}" destId="{0BCEDD11-08AD-6041-BDE9-F8AD22C93CD1}" srcOrd="1" destOrd="0" presId="urn:microsoft.com/office/officeart/2018/2/layout/IconVerticalSolidList"/>
    <dgm:cxn modelId="{A7820496-53C7-C94E-899C-1989DB1DF397}" type="presParOf" srcId="{35ADB18A-DD31-C240-AE4E-16429AAF6D4F}" destId="{87648C0A-3130-1E47-A435-AA0CEE03D173}" srcOrd="2" destOrd="0" presId="urn:microsoft.com/office/officeart/2018/2/layout/IconVerticalSolidList"/>
    <dgm:cxn modelId="{9506A93E-C390-004D-A26C-F9E7D1305248}" type="presParOf" srcId="{35ADB18A-DD31-C240-AE4E-16429AAF6D4F}" destId="{981C5A2B-57BD-CD40-B61C-5F3C1A0E62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2E559-96F0-4F22-AC49-90D23596DFB7}"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40B638E6-5233-487B-83F1-556E60061E2B}">
      <dgm:prSet custT="1"/>
      <dgm:spPr/>
      <dgm:t>
        <a:bodyPr/>
        <a:lstStyle/>
        <a:p>
          <a:pPr>
            <a:lnSpc>
              <a:spcPct val="100000"/>
            </a:lnSpc>
          </a:pPr>
          <a:r>
            <a:rPr lang="en-US" sz="2200" dirty="0"/>
            <a:t>FIRST: Because it is mandated by the Constitution to </a:t>
          </a:r>
          <a:r>
            <a:rPr lang="en-US" sz="2200" i="0" dirty="0"/>
            <a:t>apportion</a:t>
          </a:r>
          <a:r>
            <a:rPr lang="en-US" sz="2200" i="1" dirty="0"/>
            <a:t> </a:t>
          </a:r>
          <a:r>
            <a:rPr lang="en-US" sz="2200" dirty="0"/>
            <a:t>Congressional seats amongst the States AND used by each state to draw legislative district lines.</a:t>
          </a:r>
        </a:p>
      </dgm:t>
    </dgm:pt>
    <dgm:pt modelId="{D4FADFE8-B275-4D75-AAF1-102025F0FD40}" type="parTrans" cxnId="{2901EFC0-2F32-4394-BB52-670A8B995A00}">
      <dgm:prSet/>
      <dgm:spPr/>
      <dgm:t>
        <a:bodyPr/>
        <a:lstStyle/>
        <a:p>
          <a:endParaRPr lang="en-US"/>
        </a:p>
      </dgm:t>
    </dgm:pt>
    <dgm:pt modelId="{91453F3C-FAAE-4034-B773-4102B2A07684}" type="sibTrans" cxnId="{2901EFC0-2F32-4394-BB52-670A8B995A00}">
      <dgm:prSet/>
      <dgm:spPr/>
      <dgm:t>
        <a:bodyPr/>
        <a:lstStyle/>
        <a:p>
          <a:endParaRPr lang="en-US"/>
        </a:p>
      </dgm:t>
    </dgm:pt>
    <dgm:pt modelId="{58C982CE-6805-4E3B-88BC-BE254332A065}">
      <dgm:prSet/>
      <dgm:spPr/>
      <dgm:t>
        <a:bodyPr/>
        <a:lstStyle/>
        <a:p>
          <a:endParaRPr lang="en-US"/>
        </a:p>
      </dgm:t>
    </dgm:pt>
    <dgm:pt modelId="{5DD19FB1-C53A-4AB5-91F0-C633E8557ECE}" type="parTrans" cxnId="{B5E3D3E0-EFB1-4DDC-BDE9-BF8364DCB2DD}">
      <dgm:prSet/>
      <dgm:spPr/>
      <dgm:t>
        <a:bodyPr/>
        <a:lstStyle/>
        <a:p>
          <a:endParaRPr lang="en-US"/>
        </a:p>
      </dgm:t>
    </dgm:pt>
    <dgm:pt modelId="{0F3B2956-5C19-4F4D-BE80-A8AA1706B544}" type="sibTrans" cxnId="{B5E3D3E0-EFB1-4DDC-BDE9-BF8364DCB2DD}">
      <dgm:prSet/>
      <dgm:spPr/>
      <dgm:t>
        <a:bodyPr/>
        <a:lstStyle/>
        <a:p>
          <a:endParaRPr lang="en-US"/>
        </a:p>
      </dgm:t>
    </dgm:pt>
    <dgm:pt modelId="{EBE90BAD-AD14-4E8A-BB69-B99779B3F7EC}" type="pres">
      <dgm:prSet presAssocID="{8E82E559-96F0-4F22-AC49-90D23596DFB7}" presName="root" presStyleCnt="0">
        <dgm:presLayoutVars>
          <dgm:dir/>
          <dgm:resizeHandles val="exact"/>
        </dgm:presLayoutVars>
      </dgm:prSet>
      <dgm:spPr/>
      <dgm:t>
        <a:bodyPr/>
        <a:lstStyle/>
        <a:p>
          <a:endParaRPr lang="en-US"/>
        </a:p>
      </dgm:t>
    </dgm:pt>
    <dgm:pt modelId="{F6106694-AAC5-4DE7-9A2D-5034EC56B949}" type="pres">
      <dgm:prSet presAssocID="{40B638E6-5233-487B-83F1-556E60061E2B}" presName="compNode" presStyleCnt="0"/>
      <dgm:spPr/>
    </dgm:pt>
    <dgm:pt modelId="{73F256A0-21E6-410F-8D24-F190AD4920B8}" type="pres">
      <dgm:prSet presAssocID="{40B638E6-5233-487B-83F1-556E60061E2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avel"/>
        </a:ext>
      </dgm:extLst>
    </dgm:pt>
    <dgm:pt modelId="{330A14B7-37A3-4F19-8F0F-9A825475C4F5}" type="pres">
      <dgm:prSet presAssocID="{40B638E6-5233-487B-83F1-556E60061E2B}" presName="spaceRect" presStyleCnt="0"/>
      <dgm:spPr/>
    </dgm:pt>
    <dgm:pt modelId="{659F8034-4C86-4635-B6E5-4494C47AB910}" type="pres">
      <dgm:prSet presAssocID="{40B638E6-5233-487B-83F1-556E60061E2B}" presName="textRect" presStyleLbl="revTx" presStyleIdx="0" presStyleCnt="1" custScaleX="145705">
        <dgm:presLayoutVars>
          <dgm:chMax val="1"/>
          <dgm:chPref val="1"/>
        </dgm:presLayoutVars>
      </dgm:prSet>
      <dgm:spPr/>
      <dgm:t>
        <a:bodyPr/>
        <a:lstStyle/>
        <a:p>
          <a:endParaRPr lang="en-US"/>
        </a:p>
      </dgm:t>
    </dgm:pt>
  </dgm:ptLst>
  <dgm:cxnLst>
    <dgm:cxn modelId="{2901EFC0-2F32-4394-BB52-670A8B995A00}" srcId="{8E82E559-96F0-4F22-AC49-90D23596DFB7}" destId="{40B638E6-5233-487B-83F1-556E60061E2B}" srcOrd="0" destOrd="0" parTransId="{D4FADFE8-B275-4D75-AAF1-102025F0FD40}" sibTransId="{91453F3C-FAAE-4034-B773-4102B2A07684}"/>
    <dgm:cxn modelId="{B5E3D3E0-EFB1-4DDC-BDE9-BF8364DCB2DD}" srcId="{40B638E6-5233-487B-83F1-556E60061E2B}" destId="{58C982CE-6805-4E3B-88BC-BE254332A065}" srcOrd="0" destOrd="0" parTransId="{5DD19FB1-C53A-4AB5-91F0-C633E8557ECE}" sibTransId="{0F3B2956-5C19-4F4D-BE80-A8AA1706B544}"/>
    <dgm:cxn modelId="{4F9AD995-02AF-4A4E-A354-668DA358A8AE}" type="presOf" srcId="{8E82E559-96F0-4F22-AC49-90D23596DFB7}" destId="{EBE90BAD-AD14-4E8A-BB69-B99779B3F7EC}" srcOrd="0" destOrd="0" presId="urn:microsoft.com/office/officeart/2018/2/layout/IconLabelList"/>
    <dgm:cxn modelId="{74AEBE53-ECEC-47C9-AFA2-5B4EE77865FD}" type="presOf" srcId="{40B638E6-5233-487B-83F1-556E60061E2B}" destId="{659F8034-4C86-4635-B6E5-4494C47AB910}" srcOrd="0" destOrd="0" presId="urn:microsoft.com/office/officeart/2018/2/layout/IconLabelList"/>
    <dgm:cxn modelId="{D52A3775-AB4A-49E8-A6FE-27A53A11E58E}" type="presParOf" srcId="{EBE90BAD-AD14-4E8A-BB69-B99779B3F7EC}" destId="{F6106694-AAC5-4DE7-9A2D-5034EC56B949}" srcOrd="0" destOrd="0" presId="urn:microsoft.com/office/officeart/2018/2/layout/IconLabelList"/>
    <dgm:cxn modelId="{A4B1078F-FEF7-4AB8-934E-5159E3DA5747}" type="presParOf" srcId="{F6106694-AAC5-4DE7-9A2D-5034EC56B949}" destId="{73F256A0-21E6-410F-8D24-F190AD4920B8}" srcOrd="0" destOrd="0" presId="urn:microsoft.com/office/officeart/2018/2/layout/IconLabelList"/>
    <dgm:cxn modelId="{0C747856-93AF-41BD-B13F-2D9E71E980EC}" type="presParOf" srcId="{F6106694-AAC5-4DE7-9A2D-5034EC56B949}" destId="{330A14B7-37A3-4F19-8F0F-9A825475C4F5}" srcOrd="1" destOrd="0" presId="urn:microsoft.com/office/officeart/2018/2/layout/IconLabelList"/>
    <dgm:cxn modelId="{3A314395-5B14-4C79-9697-5917AA938815}" type="presParOf" srcId="{F6106694-AAC5-4DE7-9A2D-5034EC56B949}" destId="{659F8034-4C86-4635-B6E5-4494C47AB91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2E559-96F0-4F22-AC49-90D23596DFB7}"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58C982CE-6805-4E3B-88BC-BE254332A065}">
      <dgm:prSet custT="1"/>
      <dgm:spPr/>
      <dgm:t>
        <a:bodyPr/>
        <a:lstStyle/>
        <a:p>
          <a:pPr>
            <a:lnSpc>
              <a:spcPct val="100000"/>
            </a:lnSpc>
          </a:pPr>
          <a:r>
            <a:rPr lang="en-US" sz="2500" dirty="0"/>
            <a:t>SECOND: Because it is used to distribute hundreds of billions of dollars of federal aid. </a:t>
          </a:r>
        </a:p>
        <a:p>
          <a:pPr>
            <a:lnSpc>
              <a:spcPct val="100000"/>
            </a:lnSpc>
          </a:pPr>
          <a:r>
            <a:rPr lang="en-US" sz="2500" dirty="0"/>
            <a:t>(</a:t>
          </a:r>
          <a:r>
            <a:rPr lang="en-US" sz="2500" b="1" dirty="0"/>
            <a:t>MI got $29,208,978,056 in FY16)</a:t>
          </a:r>
          <a:endParaRPr lang="en-US" sz="2500" dirty="0"/>
        </a:p>
      </dgm:t>
    </dgm:pt>
    <dgm:pt modelId="{5DD19FB1-C53A-4AB5-91F0-C633E8557ECE}" type="parTrans" cxnId="{B5E3D3E0-EFB1-4DDC-BDE9-BF8364DCB2DD}">
      <dgm:prSet/>
      <dgm:spPr/>
      <dgm:t>
        <a:bodyPr/>
        <a:lstStyle/>
        <a:p>
          <a:endParaRPr lang="en-US"/>
        </a:p>
      </dgm:t>
    </dgm:pt>
    <dgm:pt modelId="{0F3B2956-5C19-4F4D-BE80-A8AA1706B544}" type="sibTrans" cxnId="{B5E3D3E0-EFB1-4DDC-BDE9-BF8364DCB2DD}">
      <dgm:prSet/>
      <dgm:spPr/>
      <dgm:t>
        <a:bodyPr/>
        <a:lstStyle/>
        <a:p>
          <a:endParaRPr lang="en-US"/>
        </a:p>
      </dgm:t>
    </dgm:pt>
    <dgm:pt modelId="{30C04101-2B02-4A1E-B391-B47C318A0E86}" type="pres">
      <dgm:prSet presAssocID="{8E82E559-96F0-4F22-AC49-90D23596DFB7}" presName="root" presStyleCnt="0">
        <dgm:presLayoutVars>
          <dgm:dir/>
          <dgm:resizeHandles val="exact"/>
        </dgm:presLayoutVars>
      </dgm:prSet>
      <dgm:spPr/>
      <dgm:t>
        <a:bodyPr/>
        <a:lstStyle/>
        <a:p>
          <a:endParaRPr lang="en-US"/>
        </a:p>
      </dgm:t>
    </dgm:pt>
    <dgm:pt modelId="{023A0A54-7B21-40E3-9A42-E27CE20659D7}" type="pres">
      <dgm:prSet presAssocID="{8E82E559-96F0-4F22-AC49-90D23596DFB7}" presName="container" presStyleCnt="0">
        <dgm:presLayoutVars>
          <dgm:dir/>
          <dgm:resizeHandles val="exact"/>
        </dgm:presLayoutVars>
      </dgm:prSet>
      <dgm:spPr/>
    </dgm:pt>
    <dgm:pt modelId="{2640F148-D734-413C-BFB6-0243E4EDBA17}" type="pres">
      <dgm:prSet presAssocID="{58C982CE-6805-4E3B-88BC-BE254332A065}" presName="compNode" presStyleCnt="0"/>
      <dgm:spPr/>
    </dgm:pt>
    <dgm:pt modelId="{F0E8C8CB-4084-4544-B11D-66EDBDA9EA20}" type="pres">
      <dgm:prSet presAssocID="{58C982CE-6805-4E3B-88BC-BE254332A065}" presName="iconBgRect" presStyleLbl="bgShp" presStyleIdx="0" presStyleCnt="1"/>
      <dgm:spPr/>
    </dgm:pt>
    <dgm:pt modelId="{BAAA4277-6E83-4F59-B48D-6E36FC50A067}" type="pres">
      <dgm:prSet presAssocID="{58C982CE-6805-4E3B-88BC-BE254332A065}"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itcoin"/>
        </a:ext>
      </dgm:extLst>
    </dgm:pt>
    <dgm:pt modelId="{61AF4E98-4FE9-45CA-8B17-96B1BB3D9099}" type="pres">
      <dgm:prSet presAssocID="{58C982CE-6805-4E3B-88BC-BE254332A065}" presName="spaceRect" presStyleCnt="0"/>
      <dgm:spPr/>
    </dgm:pt>
    <dgm:pt modelId="{E0B5C7C9-3BD9-40ED-927E-30DF2C1B2D54}" type="pres">
      <dgm:prSet presAssocID="{58C982CE-6805-4E3B-88BC-BE254332A065}" presName="textRect" presStyleLbl="revTx" presStyleIdx="0" presStyleCnt="1">
        <dgm:presLayoutVars>
          <dgm:chMax val="1"/>
          <dgm:chPref val="1"/>
        </dgm:presLayoutVars>
      </dgm:prSet>
      <dgm:spPr/>
      <dgm:t>
        <a:bodyPr/>
        <a:lstStyle/>
        <a:p>
          <a:endParaRPr lang="en-US"/>
        </a:p>
      </dgm:t>
    </dgm:pt>
  </dgm:ptLst>
  <dgm:cxnLst>
    <dgm:cxn modelId="{5229B658-05CA-45CB-ADC1-F370D772D7F0}" type="presOf" srcId="{8E82E559-96F0-4F22-AC49-90D23596DFB7}" destId="{30C04101-2B02-4A1E-B391-B47C318A0E86}" srcOrd="0" destOrd="0" presId="urn:microsoft.com/office/officeart/2018/2/layout/IconCircleList"/>
    <dgm:cxn modelId="{B5E3D3E0-EFB1-4DDC-BDE9-BF8364DCB2DD}" srcId="{8E82E559-96F0-4F22-AC49-90D23596DFB7}" destId="{58C982CE-6805-4E3B-88BC-BE254332A065}" srcOrd="0" destOrd="0" parTransId="{5DD19FB1-C53A-4AB5-91F0-C633E8557ECE}" sibTransId="{0F3B2956-5C19-4F4D-BE80-A8AA1706B544}"/>
    <dgm:cxn modelId="{3FEACEA9-4195-4FF5-A26B-9735B504A942}" type="presOf" srcId="{58C982CE-6805-4E3B-88BC-BE254332A065}" destId="{E0B5C7C9-3BD9-40ED-927E-30DF2C1B2D54}" srcOrd="0" destOrd="0" presId="urn:microsoft.com/office/officeart/2018/2/layout/IconCircleList"/>
    <dgm:cxn modelId="{75F450DF-E02F-4976-B5AB-78BD37663A16}" type="presParOf" srcId="{30C04101-2B02-4A1E-B391-B47C318A0E86}" destId="{023A0A54-7B21-40E3-9A42-E27CE20659D7}" srcOrd="0" destOrd="0" presId="urn:microsoft.com/office/officeart/2018/2/layout/IconCircleList"/>
    <dgm:cxn modelId="{44EC1399-42A9-41ED-AC72-8BAA25422D07}" type="presParOf" srcId="{023A0A54-7B21-40E3-9A42-E27CE20659D7}" destId="{2640F148-D734-413C-BFB6-0243E4EDBA17}" srcOrd="0" destOrd="0" presId="urn:microsoft.com/office/officeart/2018/2/layout/IconCircleList"/>
    <dgm:cxn modelId="{9849E5EE-E5DF-46C3-9489-9C6E9D200324}" type="presParOf" srcId="{2640F148-D734-413C-BFB6-0243E4EDBA17}" destId="{F0E8C8CB-4084-4544-B11D-66EDBDA9EA20}" srcOrd="0" destOrd="0" presId="urn:microsoft.com/office/officeart/2018/2/layout/IconCircleList"/>
    <dgm:cxn modelId="{350DF885-1554-43AC-982C-5A728F19BFC7}" type="presParOf" srcId="{2640F148-D734-413C-BFB6-0243E4EDBA17}" destId="{BAAA4277-6E83-4F59-B48D-6E36FC50A067}" srcOrd="1" destOrd="0" presId="urn:microsoft.com/office/officeart/2018/2/layout/IconCircleList"/>
    <dgm:cxn modelId="{E416B06F-05E1-406B-949A-55822FD86686}" type="presParOf" srcId="{2640F148-D734-413C-BFB6-0243E4EDBA17}" destId="{61AF4E98-4FE9-45CA-8B17-96B1BB3D9099}" srcOrd="2" destOrd="0" presId="urn:microsoft.com/office/officeart/2018/2/layout/IconCircleList"/>
    <dgm:cxn modelId="{AC17B08E-6993-4B80-A911-BD7BFA776FB7}" type="presParOf" srcId="{2640F148-D734-413C-BFB6-0243E4EDBA17}" destId="{E0B5C7C9-3BD9-40ED-927E-30DF2C1B2D5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91EB5C-795B-4403-B203-4E1D80975886}"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4FB01BA3-1317-46C4-AF9F-497C19766BE8}">
      <dgm:prSet/>
      <dgm:spPr/>
      <dgm:t>
        <a:bodyPr/>
        <a:lstStyle/>
        <a:p>
          <a:pPr>
            <a:defRPr b="1"/>
          </a:pPr>
          <a:r>
            <a:rPr lang="en-US" dirty="0"/>
            <a:t>March 2020</a:t>
          </a:r>
        </a:p>
      </dgm:t>
    </dgm:pt>
    <dgm:pt modelId="{D5459D4E-7637-495C-B7D4-91C2332964F7}" type="parTrans" cxnId="{68C57849-5BD9-4E46-A229-4A1336A5FAC9}">
      <dgm:prSet/>
      <dgm:spPr/>
      <dgm:t>
        <a:bodyPr/>
        <a:lstStyle/>
        <a:p>
          <a:endParaRPr lang="en-US"/>
        </a:p>
      </dgm:t>
    </dgm:pt>
    <dgm:pt modelId="{725567E9-3D54-4BEC-B908-AEC4EB2894E1}" type="sibTrans" cxnId="{68C57849-5BD9-4E46-A229-4A1336A5FAC9}">
      <dgm:prSet/>
      <dgm:spPr/>
      <dgm:t>
        <a:bodyPr/>
        <a:lstStyle/>
        <a:p>
          <a:endParaRPr lang="en-US"/>
        </a:p>
      </dgm:t>
    </dgm:pt>
    <dgm:pt modelId="{A464EE7A-6C89-4CAA-A9A8-22002F107978}">
      <dgm:prSet/>
      <dgm:spPr/>
      <dgm:t>
        <a:bodyPr/>
        <a:lstStyle/>
        <a:p>
          <a:r>
            <a:rPr lang="en-US" dirty="0"/>
            <a:t>Census begins</a:t>
          </a:r>
        </a:p>
      </dgm:t>
    </dgm:pt>
    <dgm:pt modelId="{FC80A51F-7464-4D83-96F3-B98A8051567B}" type="parTrans" cxnId="{C3582A2A-88D0-4085-97A9-4984E9853219}">
      <dgm:prSet/>
      <dgm:spPr/>
      <dgm:t>
        <a:bodyPr/>
        <a:lstStyle/>
        <a:p>
          <a:endParaRPr lang="en-US"/>
        </a:p>
      </dgm:t>
    </dgm:pt>
    <dgm:pt modelId="{9E34BCC0-FF22-48B0-AD62-C68D60A885BE}" type="sibTrans" cxnId="{C3582A2A-88D0-4085-97A9-4984E9853219}">
      <dgm:prSet/>
      <dgm:spPr/>
      <dgm:t>
        <a:bodyPr/>
        <a:lstStyle/>
        <a:p>
          <a:endParaRPr lang="en-US"/>
        </a:p>
      </dgm:t>
    </dgm:pt>
    <dgm:pt modelId="{AE2DCF89-5BAF-46AC-8A41-2BC50ECF150A}">
      <dgm:prSet/>
      <dgm:spPr/>
      <dgm:t>
        <a:bodyPr/>
        <a:lstStyle/>
        <a:p>
          <a:pPr>
            <a:defRPr b="1"/>
          </a:pPr>
          <a:r>
            <a:rPr lang="en-US" dirty="0"/>
            <a:t>31 Dec. 2020</a:t>
          </a:r>
        </a:p>
      </dgm:t>
    </dgm:pt>
    <dgm:pt modelId="{A67B6639-ECEB-4374-99DC-919AF73E1BA6}" type="parTrans" cxnId="{8AF70537-89E5-4EC5-A8B8-00A8BD7651F3}">
      <dgm:prSet/>
      <dgm:spPr/>
      <dgm:t>
        <a:bodyPr/>
        <a:lstStyle/>
        <a:p>
          <a:endParaRPr lang="en-US"/>
        </a:p>
      </dgm:t>
    </dgm:pt>
    <dgm:pt modelId="{96607EF1-373E-4A6C-B9CF-5D81C20A37A3}" type="sibTrans" cxnId="{8AF70537-89E5-4EC5-A8B8-00A8BD7651F3}">
      <dgm:prSet/>
      <dgm:spPr/>
      <dgm:t>
        <a:bodyPr/>
        <a:lstStyle/>
        <a:p>
          <a:endParaRPr lang="en-US"/>
        </a:p>
      </dgm:t>
    </dgm:pt>
    <dgm:pt modelId="{1257CDCC-064E-4E81-BE45-36C1DFE9A1A0}">
      <dgm:prSet/>
      <dgm:spPr/>
      <dgm:t>
        <a:bodyPr/>
        <a:lstStyle/>
        <a:p>
          <a:r>
            <a:rPr lang="en-US" dirty="0"/>
            <a:t>Counts to apportion Congress due </a:t>
          </a:r>
        </a:p>
      </dgm:t>
    </dgm:pt>
    <dgm:pt modelId="{4F389EFD-8B33-472F-8E4D-669B80845FB1}" type="parTrans" cxnId="{E16589E1-5884-4DB8-A3B7-E2FA2F0E86CA}">
      <dgm:prSet/>
      <dgm:spPr/>
      <dgm:t>
        <a:bodyPr/>
        <a:lstStyle/>
        <a:p>
          <a:endParaRPr lang="en-US"/>
        </a:p>
      </dgm:t>
    </dgm:pt>
    <dgm:pt modelId="{86238F2A-531D-4759-A792-ACF26C2A9230}" type="sibTrans" cxnId="{E16589E1-5884-4DB8-A3B7-E2FA2F0E86CA}">
      <dgm:prSet/>
      <dgm:spPr/>
      <dgm:t>
        <a:bodyPr/>
        <a:lstStyle/>
        <a:p>
          <a:endParaRPr lang="en-US"/>
        </a:p>
      </dgm:t>
    </dgm:pt>
    <dgm:pt modelId="{475DAA0F-EB40-4F06-8EAA-96B86AB96216}">
      <dgm:prSet/>
      <dgm:spPr/>
      <dgm:t>
        <a:bodyPr/>
        <a:lstStyle/>
        <a:p>
          <a:pPr>
            <a:defRPr b="1"/>
          </a:pPr>
          <a:r>
            <a:rPr lang="en-US"/>
            <a:t>1 Apr. 2020</a:t>
          </a:r>
        </a:p>
      </dgm:t>
    </dgm:pt>
    <dgm:pt modelId="{41FEF1FE-6794-4C9B-92DC-07668215162A}" type="parTrans" cxnId="{77B6CD8F-0886-40E7-B2F6-6A6EB9D1DF40}">
      <dgm:prSet/>
      <dgm:spPr/>
      <dgm:t>
        <a:bodyPr/>
        <a:lstStyle/>
        <a:p>
          <a:endParaRPr lang="en-US"/>
        </a:p>
      </dgm:t>
    </dgm:pt>
    <dgm:pt modelId="{AE86EB97-907D-459A-A423-583EE930030F}" type="sibTrans" cxnId="{77B6CD8F-0886-40E7-B2F6-6A6EB9D1DF40}">
      <dgm:prSet/>
      <dgm:spPr/>
      <dgm:t>
        <a:bodyPr/>
        <a:lstStyle/>
        <a:p>
          <a:endParaRPr lang="en-US"/>
        </a:p>
      </dgm:t>
    </dgm:pt>
    <dgm:pt modelId="{4F37428B-351D-452D-A766-8EA5CFACE4EA}">
      <dgm:prSet/>
      <dgm:spPr/>
      <dgm:t>
        <a:bodyPr/>
        <a:lstStyle/>
        <a:p>
          <a:r>
            <a:rPr lang="en-US" dirty="0"/>
            <a:t>Official Census Day.</a:t>
          </a:r>
        </a:p>
      </dgm:t>
    </dgm:pt>
    <dgm:pt modelId="{9254E745-C72F-4A12-B7D2-EC7C113FB989}" type="parTrans" cxnId="{B11D2C30-B4A8-4E0D-8AE3-B69F2ABB89B9}">
      <dgm:prSet/>
      <dgm:spPr/>
      <dgm:t>
        <a:bodyPr/>
        <a:lstStyle/>
        <a:p>
          <a:endParaRPr lang="en-US"/>
        </a:p>
      </dgm:t>
    </dgm:pt>
    <dgm:pt modelId="{FCF004D4-A6A7-4AF5-9AF6-48C2A01C4821}" type="sibTrans" cxnId="{B11D2C30-B4A8-4E0D-8AE3-B69F2ABB89B9}">
      <dgm:prSet/>
      <dgm:spPr/>
      <dgm:t>
        <a:bodyPr/>
        <a:lstStyle/>
        <a:p>
          <a:endParaRPr lang="en-US"/>
        </a:p>
      </dgm:t>
    </dgm:pt>
    <dgm:pt modelId="{1EC59C6F-5C69-4296-A59A-D7B35F29CA3A}">
      <dgm:prSet/>
      <dgm:spPr/>
      <dgm:t>
        <a:bodyPr/>
        <a:lstStyle/>
        <a:p>
          <a:pPr>
            <a:defRPr b="1"/>
          </a:pPr>
          <a:r>
            <a:rPr lang="en-US" dirty="0"/>
            <a:t>1 Apr. 2021</a:t>
          </a:r>
        </a:p>
      </dgm:t>
    </dgm:pt>
    <dgm:pt modelId="{782DEE7B-2052-4016-85E5-53C284F708D2}" type="parTrans" cxnId="{C21D4FCE-3E10-4DFA-8937-EC1992CF0689}">
      <dgm:prSet/>
      <dgm:spPr/>
      <dgm:t>
        <a:bodyPr/>
        <a:lstStyle/>
        <a:p>
          <a:endParaRPr lang="en-US"/>
        </a:p>
      </dgm:t>
    </dgm:pt>
    <dgm:pt modelId="{8C9BB888-CFE6-4B0A-98EF-3882E4A5048E}" type="sibTrans" cxnId="{C21D4FCE-3E10-4DFA-8937-EC1992CF0689}">
      <dgm:prSet/>
      <dgm:spPr/>
      <dgm:t>
        <a:bodyPr/>
        <a:lstStyle/>
        <a:p>
          <a:endParaRPr lang="en-US"/>
        </a:p>
      </dgm:t>
    </dgm:pt>
    <dgm:pt modelId="{85AF22CE-734B-419E-B227-E4CD5AE833A3}">
      <dgm:prSet/>
      <dgm:spPr/>
      <dgm:t>
        <a:bodyPr/>
        <a:lstStyle/>
        <a:p>
          <a:r>
            <a:rPr lang="en-US" dirty="0"/>
            <a:t>Counts to Sec’y of State for each state</a:t>
          </a:r>
        </a:p>
      </dgm:t>
    </dgm:pt>
    <dgm:pt modelId="{5EE81E97-DB04-4670-8D2E-18759C516F76}" type="parTrans" cxnId="{AB09D3EC-100C-42A6-B4B9-1FA23490DBB0}">
      <dgm:prSet/>
      <dgm:spPr/>
      <dgm:t>
        <a:bodyPr/>
        <a:lstStyle/>
        <a:p>
          <a:endParaRPr lang="en-US"/>
        </a:p>
      </dgm:t>
    </dgm:pt>
    <dgm:pt modelId="{927C12F5-BC91-4BC5-A824-160288CC8028}" type="sibTrans" cxnId="{AB09D3EC-100C-42A6-B4B9-1FA23490DBB0}">
      <dgm:prSet/>
      <dgm:spPr/>
      <dgm:t>
        <a:bodyPr/>
        <a:lstStyle/>
        <a:p>
          <a:endParaRPr lang="en-US"/>
        </a:p>
      </dgm:t>
    </dgm:pt>
    <dgm:pt modelId="{4DB7C10F-F3AC-4434-8D7A-7C1ED864C794}">
      <dgm:prSet/>
      <dgm:spPr/>
      <dgm:t>
        <a:bodyPr/>
        <a:lstStyle/>
        <a:p>
          <a:pPr>
            <a:defRPr b="1"/>
          </a:pPr>
          <a:r>
            <a:rPr lang="en-US" dirty="0"/>
            <a:t>June 2020</a:t>
          </a:r>
        </a:p>
      </dgm:t>
    </dgm:pt>
    <dgm:pt modelId="{B4460787-5720-405F-A5F7-DCCDA948EEAE}" type="parTrans" cxnId="{ABDA7D73-0DB3-4809-B232-E0947FB37B04}">
      <dgm:prSet/>
      <dgm:spPr/>
      <dgm:t>
        <a:bodyPr/>
        <a:lstStyle/>
        <a:p>
          <a:endParaRPr lang="en-US"/>
        </a:p>
      </dgm:t>
    </dgm:pt>
    <dgm:pt modelId="{FEC49864-456B-4619-BB29-68BA173F6163}" type="sibTrans" cxnId="{ABDA7D73-0DB3-4809-B232-E0947FB37B04}">
      <dgm:prSet/>
      <dgm:spPr/>
      <dgm:t>
        <a:bodyPr/>
        <a:lstStyle/>
        <a:p>
          <a:endParaRPr lang="en-US"/>
        </a:p>
      </dgm:t>
    </dgm:pt>
    <dgm:pt modelId="{7A16F67C-4E7E-41A2-A246-4268BB56D050}">
      <dgm:prSet/>
      <dgm:spPr/>
      <dgm:t>
        <a:bodyPr/>
        <a:lstStyle/>
        <a:p>
          <a:r>
            <a:rPr lang="en-US" dirty="0"/>
            <a:t>Census runs thru June</a:t>
          </a:r>
        </a:p>
      </dgm:t>
    </dgm:pt>
    <dgm:pt modelId="{63F0AD0F-817A-4B36-A856-7F7FC3C4E302}" type="parTrans" cxnId="{845AC1D9-69DB-4964-AD68-48AAE4E50708}">
      <dgm:prSet/>
      <dgm:spPr/>
      <dgm:t>
        <a:bodyPr/>
        <a:lstStyle/>
        <a:p>
          <a:endParaRPr lang="en-US"/>
        </a:p>
      </dgm:t>
    </dgm:pt>
    <dgm:pt modelId="{F6DD0645-EB24-46E1-A1A0-164FE72A2F98}" type="sibTrans" cxnId="{845AC1D9-69DB-4964-AD68-48AAE4E50708}">
      <dgm:prSet/>
      <dgm:spPr/>
      <dgm:t>
        <a:bodyPr/>
        <a:lstStyle/>
        <a:p>
          <a:endParaRPr lang="en-US"/>
        </a:p>
      </dgm:t>
    </dgm:pt>
    <dgm:pt modelId="{609E3BED-35DD-4821-84F4-6A1367B68F2A}" type="pres">
      <dgm:prSet presAssocID="{0991EB5C-795B-4403-B203-4E1D80975886}" presName="root" presStyleCnt="0">
        <dgm:presLayoutVars>
          <dgm:chMax/>
          <dgm:chPref/>
          <dgm:animLvl val="lvl"/>
        </dgm:presLayoutVars>
      </dgm:prSet>
      <dgm:spPr/>
      <dgm:t>
        <a:bodyPr/>
        <a:lstStyle/>
        <a:p>
          <a:endParaRPr lang="en-US"/>
        </a:p>
      </dgm:t>
    </dgm:pt>
    <dgm:pt modelId="{C88D5517-07EA-4BB8-8EB0-8A9087DAF6C7}" type="pres">
      <dgm:prSet presAssocID="{0991EB5C-795B-4403-B203-4E1D80975886}" presName="divider" presStyleLbl="fgAcc1" presStyleIdx="0" presStyleCnt="1"/>
      <dgm:spPr/>
    </dgm:pt>
    <dgm:pt modelId="{AAFC15CD-F262-4D81-98C0-4EED3DD59129}" type="pres">
      <dgm:prSet presAssocID="{0991EB5C-795B-4403-B203-4E1D80975886}" presName="nodes" presStyleCnt="0">
        <dgm:presLayoutVars>
          <dgm:chMax/>
          <dgm:chPref/>
          <dgm:animLvl val="lvl"/>
        </dgm:presLayoutVars>
      </dgm:prSet>
      <dgm:spPr/>
    </dgm:pt>
    <dgm:pt modelId="{286E0AEF-1EC8-43BD-BA06-9B51C5684089}" type="pres">
      <dgm:prSet presAssocID="{4FB01BA3-1317-46C4-AF9F-497C19766BE8}" presName="composite" presStyleCnt="0"/>
      <dgm:spPr/>
    </dgm:pt>
    <dgm:pt modelId="{8F5B50AA-8081-4164-909E-9674589086BD}" type="pres">
      <dgm:prSet presAssocID="{4FB01BA3-1317-46C4-AF9F-497C19766BE8}" presName="L1TextContainer" presStyleLbl="alignNode1" presStyleIdx="0" presStyleCnt="5">
        <dgm:presLayoutVars>
          <dgm:chMax val="1"/>
          <dgm:chPref val="1"/>
          <dgm:bulletEnabled val="1"/>
        </dgm:presLayoutVars>
      </dgm:prSet>
      <dgm:spPr/>
      <dgm:t>
        <a:bodyPr/>
        <a:lstStyle/>
        <a:p>
          <a:endParaRPr lang="en-US"/>
        </a:p>
      </dgm:t>
    </dgm:pt>
    <dgm:pt modelId="{A7DF4578-889C-472D-A634-8C8EF32943AF}" type="pres">
      <dgm:prSet presAssocID="{4FB01BA3-1317-46C4-AF9F-497C19766BE8}" presName="L2TextContainerWrapper" presStyleCnt="0">
        <dgm:presLayoutVars>
          <dgm:bulletEnabled val="1"/>
        </dgm:presLayoutVars>
      </dgm:prSet>
      <dgm:spPr/>
    </dgm:pt>
    <dgm:pt modelId="{7375C7CF-4CEA-4E6E-A9F2-46F1EF1BB04C}" type="pres">
      <dgm:prSet presAssocID="{4FB01BA3-1317-46C4-AF9F-497C19766BE8}" presName="L2TextContainer" presStyleLbl="bgAccFollowNode1" presStyleIdx="0" presStyleCnt="5"/>
      <dgm:spPr/>
      <dgm:t>
        <a:bodyPr/>
        <a:lstStyle/>
        <a:p>
          <a:endParaRPr lang="en-US"/>
        </a:p>
      </dgm:t>
    </dgm:pt>
    <dgm:pt modelId="{A00C7AF7-3632-4918-9F1F-5A8DAC07877A}" type="pres">
      <dgm:prSet presAssocID="{4FB01BA3-1317-46C4-AF9F-497C19766BE8}" presName="FlexibleEmptyPlaceHolder" presStyleCnt="0"/>
      <dgm:spPr/>
    </dgm:pt>
    <dgm:pt modelId="{B1F91712-5099-40C8-9E49-2CA59487CF7C}" type="pres">
      <dgm:prSet presAssocID="{4FB01BA3-1317-46C4-AF9F-497C19766BE8}" presName="ConnectLine" presStyleLbl="sibTrans1D1" presStyleIdx="0" presStyleCnt="5"/>
      <dgm:spPr/>
    </dgm:pt>
    <dgm:pt modelId="{ED5E9BA1-E98B-4FC4-9F5E-A488395A5F19}" type="pres">
      <dgm:prSet presAssocID="{4FB01BA3-1317-46C4-AF9F-497C19766BE8}" presName="ConnectorPoint" presStyleLbl="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407295B2-06BE-4CBD-A67E-1A24CB626AC5}" type="pres">
      <dgm:prSet presAssocID="{4FB01BA3-1317-46C4-AF9F-497C19766BE8}" presName="EmptyPlaceHolder" presStyleCnt="0"/>
      <dgm:spPr/>
    </dgm:pt>
    <dgm:pt modelId="{06958B92-8CCF-4ED9-8695-D3452518455B}" type="pres">
      <dgm:prSet presAssocID="{725567E9-3D54-4BEC-B908-AEC4EB2894E1}" presName="spaceBetweenRectangles" presStyleCnt="0"/>
      <dgm:spPr/>
    </dgm:pt>
    <dgm:pt modelId="{17517466-CB1F-4F37-99DE-C5EFBDE47568}" type="pres">
      <dgm:prSet presAssocID="{AE2DCF89-5BAF-46AC-8A41-2BC50ECF150A}" presName="composite" presStyleCnt="0"/>
      <dgm:spPr/>
    </dgm:pt>
    <dgm:pt modelId="{EBC2B956-4622-4531-8848-43B983FB4DCB}" type="pres">
      <dgm:prSet presAssocID="{AE2DCF89-5BAF-46AC-8A41-2BC50ECF150A}" presName="L1TextContainer" presStyleLbl="alignNode1" presStyleIdx="1" presStyleCnt="5">
        <dgm:presLayoutVars>
          <dgm:chMax val="1"/>
          <dgm:chPref val="1"/>
          <dgm:bulletEnabled val="1"/>
        </dgm:presLayoutVars>
      </dgm:prSet>
      <dgm:spPr/>
      <dgm:t>
        <a:bodyPr/>
        <a:lstStyle/>
        <a:p>
          <a:endParaRPr lang="en-US"/>
        </a:p>
      </dgm:t>
    </dgm:pt>
    <dgm:pt modelId="{AC6DE2DE-E7BB-415F-86A0-D42A45DB8AAC}" type="pres">
      <dgm:prSet presAssocID="{AE2DCF89-5BAF-46AC-8A41-2BC50ECF150A}" presName="L2TextContainerWrapper" presStyleCnt="0">
        <dgm:presLayoutVars>
          <dgm:bulletEnabled val="1"/>
        </dgm:presLayoutVars>
      </dgm:prSet>
      <dgm:spPr/>
    </dgm:pt>
    <dgm:pt modelId="{820A73CE-168F-420F-9E4E-51D69D329234}" type="pres">
      <dgm:prSet presAssocID="{AE2DCF89-5BAF-46AC-8A41-2BC50ECF150A}" presName="L2TextContainer" presStyleLbl="bgAccFollowNode1" presStyleIdx="1" presStyleCnt="5"/>
      <dgm:spPr/>
      <dgm:t>
        <a:bodyPr/>
        <a:lstStyle/>
        <a:p>
          <a:endParaRPr lang="en-US"/>
        </a:p>
      </dgm:t>
    </dgm:pt>
    <dgm:pt modelId="{3FCC3EB3-83B9-44B3-856B-4FB65BD80A6E}" type="pres">
      <dgm:prSet presAssocID="{AE2DCF89-5BAF-46AC-8A41-2BC50ECF150A}" presName="FlexibleEmptyPlaceHolder" presStyleCnt="0"/>
      <dgm:spPr/>
    </dgm:pt>
    <dgm:pt modelId="{C4DC2623-D08D-488E-9771-B231F05DE67C}" type="pres">
      <dgm:prSet presAssocID="{AE2DCF89-5BAF-46AC-8A41-2BC50ECF150A}" presName="ConnectLine" presStyleLbl="sibTrans1D1" presStyleIdx="1" presStyleCnt="5"/>
      <dgm:spPr/>
    </dgm:pt>
    <dgm:pt modelId="{7552C52E-6357-42EC-A194-1086F6BE7683}" type="pres">
      <dgm:prSet presAssocID="{AE2DCF89-5BAF-46AC-8A41-2BC50ECF150A}" presName="ConnectorPoint" presStyleLbl="node1" presStyleIdx="1" presStyleCnt="5"/>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FAC8C63B-7858-4F14-BC0F-20F4C2D6ADA0}" type="pres">
      <dgm:prSet presAssocID="{AE2DCF89-5BAF-46AC-8A41-2BC50ECF150A}" presName="EmptyPlaceHolder" presStyleCnt="0"/>
      <dgm:spPr/>
    </dgm:pt>
    <dgm:pt modelId="{0C521AE3-9071-43E1-ADF5-79359F74437C}" type="pres">
      <dgm:prSet presAssocID="{96607EF1-373E-4A6C-B9CF-5D81C20A37A3}" presName="spaceBetweenRectangles" presStyleCnt="0"/>
      <dgm:spPr/>
    </dgm:pt>
    <dgm:pt modelId="{BF06FF66-3ED7-4AB9-9512-B5BA47E5D34B}" type="pres">
      <dgm:prSet presAssocID="{475DAA0F-EB40-4F06-8EAA-96B86AB96216}" presName="composite" presStyleCnt="0"/>
      <dgm:spPr/>
    </dgm:pt>
    <dgm:pt modelId="{07481E7E-DDF1-4122-B4A7-B047283FC245}" type="pres">
      <dgm:prSet presAssocID="{475DAA0F-EB40-4F06-8EAA-96B86AB96216}" presName="L1TextContainer" presStyleLbl="alignNode1" presStyleIdx="2" presStyleCnt="5">
        <dgm:presLayoutVars>
          <dgm:chMax val="1"/>
          <dgm:chPref val="1"/>
          <dgm:bulletEnabled val="1"/>
        </dgm:presLayoutVars>
      </dgm:prSet>
      <dgm:spPr/>
      <dgm:t>
        <a:bodyPr/>
        <a:lstStyle/>
        <a:p>
          <a:endParaRPr lang="en-US"/>
        </a:p>
      </dgm:t>
    </dgm:pt>
    <dgm:pt modelId="{D9101E4F-19D3-4418-AE32-1AA9006D288A}" type="pres">
      <dgm:prSet presAssocID="{475DAA0F-EB40-4F06-8EAA-96B86AB96216}" presName="L2TextContainerWrapper" presStyleCnt="0">
        <dgm:presLayoutVars>
          <dgm:bulletEnabled val="1"/>
        </dgm:presLayoutVars>
      </dgm:prSet>
      <dgm:spPr/>
    </dgm:pt>
    <dgm:pt modelId="{F09EFAA4-28A0-4391-83CE-3BED29DA771F}" type="pres">
      <dgm:prSet presAssocID="{475DAA0F-EB40-4F06-8EAA-96B86AB96216}" presName="L2TextContainer" presStyleLbl="bgAccFollowNode1" presStyleIdx="2" presStyleCnt="5"/>
      <dgm:spPr/>
      <dgm:t>
        <a:bodyPr/>
        <a:lstStyle/>
        <a:p>
          <a:endParaRPr lang="en-US"/>
        </a:p>
      </dgm:t>
    </dgm:pt>
    <dgm:pt modelId="{C3DC26A7-11CB-4E35-9C13-00CAD4DDB45B}" type="pres">
      <dgm:prSet presAssocID="{475DAA0F-EB40-4F06-8EAA-96B86AB96216}" presName="FlexibleEmptyPlaceHolder" presStyleCnt="0"/>
      <dgm:spPr/>
    </dgm:pt>
    <dgm:pt modelId="{327F0C98-2D6F-481F-A8FD-01BA95E8B1E4}" type="pres">
      <dgm:prSet presAssocID="{475DAA0F-EB40-4F06-8EAA-96B86AB96216}" presName="ConnectLine" presStyleLbl="sibTrans1D1" presStyleIdx="2" presStyleCnt="5"/>
      <dgm:spPr/>
    </dgm:pt>
    <dgm:pt modelId="{34ED7C01-66DE-4F93-A43F-85E5C411A37C}" type="pres">
      <dgm:prSet presAssocID="{475DAA0F-EB40-4F06-8EAA-96B86AB96216}" presName="ConnectorPoint" presStyleLbl="node1" presStyleIdx="2"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gm:spPr>
    </dgm:pt>
    <dgm:pt modelId="{0C51A158-D994-4528-93BB-BCA72D770437}" type="pres">
      <dgm:prSet presAssocID="{475DAA0F-EB40-4F06-8EAA-96B86AB96216}" presName="EmptyPlaceHolder" presStyleCnt="0"/>
      <dgm:spPr/>
    </dgm:pt>
    <dgm:pt modelId="{DED35CAA-FDE2-4E99-9598-431046B8A96F}" type="pres">
      <dgm:prSet presAssocID="{AE86EB97-907D-459A-A423-583EE930030F}" presName="spaceBetweenRectangles" presStyleCnt="0"/>
      <dgm:spPr/>
    </dgm:pt>
    <dgm:pt modelId="{64CB3C3B-AAD2-4D6D-9CA2-B75A6E2AD401}" type="pres">
      <dgm:prSet presAssocID="{1EC59C6F-5C69-4296-A59A-D7B35F29CA3A}" presName="composite" presStyleCnt="0"/>
      <dgm:spPr/>
    </dgm:pt>
    <dgm:pt modelId="{64696260-8565-4DB5-BDC5-13A465B30349}" type="pres">
      <dgm:prSet presAssocID="{1EC59C6F-5C69-4296-A59A-D7B35F29CA3A}" presName="L1TextContainer" presStyleLbl="alignNode1" presStyleIdx="3" presStyleCnt="5">
        <dgm:presLayoutVars>
          <dgm:chMax val="1"/>
          <dgm:chPref val="1"/>
          <dgm:bulletEnabled val="1"/>
        </dgm:presLayoutVars>
      </dgm:prSet>
      <dgm:spPr/>
      <dgm:t>
        <a:bodyPr/>
        <a:lstStyle/>
        <a:p>
          <a:endParaRPr lang="en-US"/>
        </a:p>
      </dgm:t>
    </dgm:pt>
    <dgm:pt modelId="{DC0C101C-D060-44F4-A576-0DC559026733}" type="pres">
      <dgm:prSet presAssocID="{1EC59C6F-5C69-4296-A59A-D7B35F29CA3A}" presName="L2TextContainerWrapper" presStyleCnt="0">
        <dgm:presLayoutVars>
          <dgm:bulletEnabled val="1"/>
        </dgm:presLayoutVars>
      </dgm:prSet>
      <dgm:spPr/>
    </dgm:pt>
    <dgm:pt modelId="{ABFDD1D9-491E-4121-BD92-F06511FE100F}" type="pres">
      <dgm:prSet presAssocID="{1EC59C6F-5C69-4296-A59A-D7B35F29CA3A}" presName="L2TextContainer" presStyleLbl="bgAccFollowNode1" presStyleIdx="3" presStyleCnt="5"/>
      <dgm:spPr/>
      <dgm:t>
        <a:bodyPr/>
        <a:lstStyle/>
        <a:p>
          <a:endParaRPr lang="en-US"/>
        </a:p>
      </dgm:t>
    </dgm:pt>
    <dgm:pt modelId="{CA455690-B63C-4CFE-B183-6A8F05C5A314}" type="pres">
      <dgm:prSet presAssocID="{1EC59C6F-5C69-4296-A59A-D7B35F29CA3A}" presName="FlexibleEmptyPlaceHolder" presStyleCnt="0"/>
      <dgm:spPr/>
    </dgm:pt>
    <dgm:pt modelId="{C21A43ED-FA8D-4D9D-93E2-F6D226FE72B0}" type="pres">
      <dgm:prSet presAssocID="{1EC59C6F-5C69-4296-A59A-D7B35F29CA3A}" presName="ConnectLine" presStyleLbl="sibTrans1D1" presStyleIdx="3" presStyleCnt="5"/>
      <dgm:spPr/>
    </dgm:pt>
    <dgm:pt modelId="{E5024840-4D6B-411E-975C-936D49A8D02E}" type="pres">
      <dgm:prSet presAssocID="{1EC59C6F-5C69-4296-A59A-D7B35F29CA3A}" presName="ConnectorPoint" presStyleLbl="node1" presStyleIdx="3"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8F737B04-33E0-477E-93E3-ABA0CBB3E8F3}" type="pres">
      <dgm:prSet presAssocID="{1EC59C6F-5C69-4296-A59A-D7B35F29CA3A}" presName="EmptyPlaceHolder" presStyleCnt="0"/>
      <dgm:spPr/>
    </dgm:pt>
    <dgm:pt modelId="{5F4D8181-811B-4347-A129-4BFFF0965C3B}" type="pres">
      <dgm:prSet presAssocID="{8C9BB888-CFE6-4B0A-98EF-3882E4A5048E}" presName="spaceBetweenRectangles" presStyleCnt="0"/>
      <dgm:spPr/>
    </dgm:pt>
    <dgm:pt modelId="{F53AC711-526A-4320-A7F5-FD10A668FBEE}" type="pres">
      <dgm:prSet presAssocID="{4DB7C10F-F3AC-4434-8D7A-7C1ED864C794}" presName="composite" presStyleCnt="0"/>
      <dgm:spPr/>
    </dgm:pt>
    <dgm:pt modelId="{7309BB9A-57DD-4D69-91BE-5BE11C688158}" type="pres">
      <dgm:prSet presAssocID="{4DB7C10F-F3AC-4434-8D7A-7C1ED864C794}" presName="L1TextContainer" presStyleLbl="alignNode1" presStyleIdx="4" presStyleCnt="5">
        <dgm:presLayoutVars>
          <dgm:chMax val="1"/>
          <dgm:chPref val="1"/>
          <dgm:bulletEnabled val="1"/>
        </dgm:presLayoutVars>
      </dgm:prSet>
      <dgm:spPr/>
      <dgm:t>
        <a:bodyPr/>
        <a:lstStyle/>
        <a:p>
          <a:endParaRPr lang="en-US"/>
        </a:p>
      </dgm:t>
    </dgm:pt>
    <dgm:pt modelId="{C1861108-DBCA-4E3D-9CE9-15C1910F74AF}" type="pres">
      <dgm:prSet presAssocID="{4DB7C10F-F3AC-4434-8D7A-7C1ED864C794}" presName="L2TextContainerWrapper" presStyleCnt="0">
        <dgm:presLayoutVars>
          <dgm:bulletEnabled val="1"/>
        </dgm:presLayoutVars>
      </dgm:prSet>
      <dgm:spPr/>
    </dgm:pt>
    <dgm:pt modelId="{9B13B8A0-E7E1-4ED7-9874-3D89F0682786}" type="pres">
      <dgm:prSet presAssocID="{4DB7C10F-F3AC-4434-8D7A-7C1ED864C794}" presName="L2TextContainer" presStyleLbl="bgAccFollowNode1" presStyleIdx="4" presStyleCnt="5"/>
      <dgm:spPr/>
      <dgm:t>
        <a:bodyPr/>
        <a:lstStyle/>
        <a:p>
          <a:endParaRPr lang="en-US"/>
        </a:p>
      </dgm:t>
    </dgm:pt>
    <dgm:pt modelId="{F66942C3-E771-48FD-B356-26E98A8F3EA1}" type="pres">
      <dgm:prSet presAssocID="{4DB7C10F-F3AC-4434-8D7A-7C1ED864C794}" presName="FlexibleEmptyPlaceHolder" presStyleCnt="0"/>
      <dgm:spPr/>
    </dgm:pt>
    <dgm:pt modelId="{D6F18896-0395-4677-8D89-2F5A97F89031}" type="pres">
      <dgm:prSet presAssocID="{4DB7C10F-F3AC-4434-8D7A-7C1ED864C794}" presName="ConnectLine" presStyleLbl="sibTrans1D1" presStyleIdx="4" presStyleCnt="5"/>
      <dgm:spPr/>
    </dgm:pt>
    <dgm:pt modelId="{60E88770-AEF7-450B-B84F-F95D7DE10804}" type="pres">
      <dgm:prSet presAssocID="{4DB7C10F-F3AC-4434-8D7A-7C1ED864C794}" presName="ConnectorPoint" presStyleLbl="node1" presStyleIdx="4" presStyleCnt="5"/>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1508B3B8-44A1-4C57-BC9C-22E894218438}" type="pres">
      <dgm:prSet presAssocID="{4DB7C10F-F3AC-4434-8D7A-7C1ED864C794}" presName="EmptyPlaceHolder" presStyleCnt="0"/>
      <dgm:spPr/>
    </dgm:pt>
  </dgm:ptLst>
  <dgm:cxnLst>
    <dgm:cxn modelId="{C3582A2A-88D0-4085-97A9-4984E9853219}" srcId="{4FB01BA3-1317-46C4-AF9F-497C19766BE8}" destId="{A464EE7A-6C89-4CAA-A9A8-22002F107978}" srcOrd="0" destOrd="0" parTransId="{FC80A51F-7464-4D83-96F3-B98A8051567B}" sibTransId="{9E34BCC0-FF22-48B0-AD62-C68D60A885BE}"/>
    <dgm:cxn modelId="{77B6CD8F-0886-40E7-B2F6-6A6EB9D1DF40}" srcId="{0991EB5C-795B-4403-B203-4E1D80975886}" destId="{475DAA0F-EB40-4F06-8EAA-96B86AB96216}" srcOrd="2" destOrd="0" parTransId="{41FEF1FE-6794-4C9B-92DC-07668215162A}" sibTransId="{AE86EB97-907D-459A-A423-583EE930030F}"/>
    <dgm:cxn modelId="{999E0068-2A22-46C9-8AC9-C8385887337F}" type="presOf" srcId="{1EC59C6F-5C69-4296-A59A-D7B35F29CA3A}" destId="{64696260-8565-4DB5-BDC5-13A465B30349}" srcOrd="0" destOrd="0" presId="urn:microsoft.com/office/officeart/2017/3/layout/HorizontalLabelsTimeline"/>
    <dgm:cxn modelId="{B11D2C30-B4A8-4E0D-8AE3-B69F2ABB89B9}" srcId="{475DAA0F-EB40-4F06-8EAA-96B86AB96216}" destId="{4F37428B-351D-452D-A766-8EA5CFACE4EA}" srcOrd="0" destOrd="0" parTransId="{9254E745-C72F-4A12-B7D2-EC7C113FB989}" sibTransId="{FCF004D4-A6A7-4AF5-9AF6-48C2A01C4821}"/>
    <dgm:cxn modelId="{9ACCF446-0D4E-4C7C-B493-369A7DBC4220}" type="presOf" srcId="{475DAA0F-EB40-4F06-8EAA-96B86AB96216}" destId="{07481E7E-DDF1-4122-B4A7-B047283FC245}" srcOrd="0" destOrd="0" presId="urn:microsoft.com/office/officeart/2017/3/layout/HorizontalLabelsTimeline"/>
    <dgm:cxn modelId="{AB09D3EC-100C-42A6-B4B9-1FA23490DBB0}" srcId="{1EC59C6F-5C69-4296-A59A-D7B35F29CA3A}" destId="{85AF22CE-734B-419E-B227-E4CD5AE833A3}" srcOrd="0" destOrd="0" parTransId="{5EE81E97-DB04-4670-8D2E-18759C516F76}" sibTransId="{927C12F5-BC91-4BC5-A824-160288CC8028}"/>
    <dgm:cxn modelId="{E16589E1-5884-4DB8-A3B7-E2FA2F0E86CA}" srcId="{AE2DCF89-5BAF-46AC-8A41-2BC50ECF150A}" destId="{1257CDCC-064E-4E81-BE45-36C1DFE9A1A0}" srcOrd="0" destOrd="0" parTransId="{4F389EFD-8B33-472F-8E4D-669B80845FB1}" sibTransId="{86238F2A-531D-4759-A792-ACF26C2A9230}"/>
    <dgm:cxn modelId="{ABDA7D73-0DB3-4809-B232-E0947FB37B04}" srcId="{0991EB5C-795B-4403-B203-4E1D80975886}" destId="{4DB7C10F-F3AC-4434-8D7A-7C1ED864C794}" srcOrd="4" destOrd="0" parTransId="{B4460787-5720-405F-A5F7-DCCDA948EEAE}" sibTransId="{FEC49864-456B-4619-BB29-68BA173F6163}"/>
    <dgm:cxn modelId="{50F43A20-8E7A-41B1-8902-AE0807008B51}" type="presOf" srcId="{4F37428B-351D-452D-A766-8EA5CFACE4EA}" destId="{F09EFAA4-28A0-4391-83CE-3BED29DA771F}" srcOrd="0" destOrd="0" presId="urn:microsoft.com/office/officeart/2017/3/layout/HorizontalLabelsTimeline"/>
    <dgm:cxn modelId="{0CDC0A09-ABF4-4A4B-AECE-14C8B1E88323}" type="presOf" srcId="{4DB7C10F-F3AC-4434-8D7A-7C1ED864C794}" destId="{7309BB9A-57DD-4D69-91BE-5BE11C688158}" srcOrd="0" destOrd="0" presId="urn:microsoft.com/office/officeart/2017/3/layout/HorizontalLabelsTimeline"/>
    <dgm:cxn modelId="{C21D4FCE-3E10-4DFA-8937-EC1992CF0689}" srcId="{0991EB5C-795B-4403-B203-4E1D80975886}" destId="{1EC59C6F-5C69-4296-A59A-D7B35F29CA3A}" srcOrd="3" destOrd="0" parTransId="{782DEE7B-2052-4016-85E5-53C284F708D2}" sibTransId="{8C9BB888-CFE6-4B0A-98EF-3882E4A5048E}"/>
    <dgm:cxn modelId="{F918BE8F-33DB-4B7E-9AE3-CB8DEFBB8754}" type="presOf" srcId="{7A16F67C-4E7E-41A2-A246-4268BB56D050}" destId="{9B13B8A0-E7E1-4ED7-9874-3D89F0682786}" srcOrd="0" destOrd="0" presId="urn:microsoft.com/office/officeart/2017/3/layout/HorizontalLabelsTimeline"/>
    <dgm:cxn modelId="{F01F3505-70B1-4666-A181-9EC718D47FD3}" type="presOf" srcId="{AE2DCF89-5BAF-46AC-8A41-2BC50ECF150A}" destId="{EBC2B956-4622-4531-8848-43B983FB4DCB}" srcOrd="0" destOrd="0" presId="urn:microsoft.com/office/officeart/2017/3/layout/HorizontalLabelsTimeline"/>
    <dgm:cxn modelId="{EB17A340-667C-4536-85DF-B3EC79F6015D}" type="presOf" srcId="{A464EE7A-6C89-4CAA-A9A8-22002F107978}" destId="{7375C7CF-4CEA-4E6E-A9F2-46F1EF1BB04C}" srcOrd="0" destOrd="0" presId="urn:microsoft.com/office/officeart/2017/3/layout/HorizontalLabelsTimeline"/>
    <dgm:cxn modelId="{845AC1D9-69DB-4964-AD68-48AAE4E50708}" srcId="{4DB7C10F-F3AC-4434-8D7A-7C1ED864C794}" destId="{7A16F67C-4E7E-41A2-A246-4268BB56D050}" srcOrd="0" destOrd="0" parTransId="{63F0AD0F-817A-4B36-A856-7F7FC3C4E302}" sibTransId="{F6DD0645-EB24-46E1-A1A0-164FE72A2F98}"/>
    <dgm:cxn modelId="{FCAB4B52-804E-4462-B453-CC14C842F23A}" type="presOf" srcId="{85AF22CE-734B-419E-B227-E4CD5AE833A3}" destId="{ABFDD1D9-491E-4121-BD92-F06511FE100F}" srcOrd="0" destOrd="0" presId="urn:microsoft.com/office/officeart/2017/3/layout/HorizontalLabelsTimeline"/>
    <dgm:cxn modelId="{A6DA8DB1-8CF1-4A30-AA7D-998108A86177}" type="presOf" srcId="{0991EB5C-795B-4403-B203-4E1D80975886}" destId="{609E3BED-35DD-4821-84F4-6A1367B68F2A}" srcOrd="0" destOrd="0" presId="urn:microsoft.com/office/officeart/2017/3/layout/HorizontalLabelsTimeline"/>
    <dgm:cxn modelId="{08A09ECC-5D63-48E1-BBFF-849CB5781141}" type="presOf" srcId="{4FB01BA3-1317-46C4-AF9F-497C19766BE8}" destId="{8F5B50AA-8081-4164-909E-9674589086BD}" srcOrd="0" destOrd="0" presId="urn:microsoft.com/office/officeart/2017/3/layout/HorizontalLabelsTimeline"/>
    <dgm:cxn modelId="{B9B2D3FA-7554-457C-9103-F7680CFECB92}" type="presOf" srcId="{1257CDCC-064E-4E81-BE45-36C1DFE9A1A0}" destId="{820A73CE-168F-420F-9E4E-51D69D329234}" srcOrd="0" destOrd="0" presId="urn:microsoft.com/office/officeart/2017/3/layout/HorizontalLabelsTimeline"/>
    <dgm:cxn modelId="{8AF70537-89E5-4EC5-A8B8-00A8BD7651F3}" srcId="{0991EB5C-795B-4403-B203-4E1D80975886}" destId="{AE2DCF89-5BAF-46AC-8A41-2BC50ECF150A}" srcOrd="1" destOrd="0" parTransId="{A67B6639-ECEB-4374-99DC-919AF73E1BA6}" sibTransId="{96607EF1-373E-4A6C-B9CF-5D81C20A37A3}"/>
    <dgm:cxn modelId="{68C57849-5BD9-4E46-A229-4A1336A5FAC9}" srcId="{0991EB5C-795B-4403-B203-4E1D80975886}" destId="{4FB01BA3-1317-46C4-AF9F-497C19766BE8}" srcOrd="0" destOrd="0" parTransId="{D5459D4E-7637-495C-B7D4-91C2332964F7}" sibTransId="{725567E9-3D54-4BEC-B908-AEC4EB2894E1}"/>
    <dgm:cxn modelId="{1DF646EC-B6F8-4398-8848-6FE4AB99FF55}" type="presParOf" srcId="{609E3BED-35DD-4821-84F4-6A1367B68F2A}" destId="{C88D5517-07EA-4BB8-8EB0-8A9087DAF6C7}" srcOrd="0" destOrd="0" presId="urn:microsoft.com/office/officeart/2017/3/layout/HorizontalLabelsTimeline"/>
    <dgm:cxn modelId="{ED159C94-1EF1-48E6-9D58-5C1B5A88D03D}" type="presParOf" srcId="{609E3BED-35DD-4821-84F4-6A1367B68F2A}" destId="{AAFC15CD-F262-4D81-98C0-4EED3DD59129}" srcOrd="1" destOrd="0" presId="urn:microsoft.com/office/officeart/2017/3/layout/HorizontalLabelsTimeline"/>
    <dgm:cxn modelId="{D468C097-6E6D-411C-8887-6163F5D88CC5}" type="presParOf" srcId="{AAFC15CD-F262-4D81-98C0-4EED3DD59129}" destId="{286E0AEF-1EC8-43BD-BA06-9B51C5684089}" srcOrd="0" destOrd="0" presId="urn:microsoft.com/office/officeart/2017/3/layout/HorizontalLabelsTimeline"/>
    <dgm:cxn modelId="{343A79F4-839A-4E2E-96C1-46C564DFB3ED}" type="presParOf" srcId="{286E0AEF-1EC8-43BD-BA06-9B51C5684089}" destId="{8F5B50AA-8081-4164-909E-9674589086BD}" srcOrd="0" destOrd="0" presId="urn:microsoft.com/office/officeart/2017/3/layout/HorizontalLabelsTimeline"/>
    <dgm:cxn modelId="{ADBDD614-AE9F-4B9D-AE79-76AA6A94C808}" type="presParOf" srcId="{286E0AEF-1EC8-43BD-BA06-9B51C5684089}" destId="{A7DF4578-889C-472D-A634-8C8EF32943AF}" srcOrd="1" destOrd="0" presId="urn:microsoft.com/office/officeart/2017/3/layout/HorizontalLabelsTimeline"/>
    <dgm:cxn modelId="{60036593-B69D-47FF-97DB-B62DA2578E4A}" type="presParOf" srcId="{A7DF4578-889C-472D-A634-8C8EF32943AF}" destId="{7375C7CF-4CEA-4E6E-A9F2-46F1EF1BB04C}" srcOrd="0" destOrd="0" presId="urn:microsoft.com/office/officeart/2017/3/layout/HorizontalLabelsTimeline"/>
    <dgm:cxn modelId="{879B2564-A0CB-4E4B-AB4E-EC044ED9E26F}" type="presParOf" srcId="{A7DF4578-889C-472D-A634-8C8EF32943AF}" destId="{A00C7AF7-3632-4918-9F1F-5A8DAC07877A}" srcOrd="1" destOrd="0" presId="urn:microsoft.com/office/officeart/2017/3/layout/HorizontalLabelsTimeline"/>
    <dgm:cxn modelId="{47B3CD70-653F-484C-9109-48395084863D}" type="presParOf" srcId="{286E0AEF-1EC8-43BD-BA06-9B51C5684089}" destId="{B1F91712-5099-40C8-9E49-2CA59487CF7C}" srcOrd="2" destOrd="0" presId="urn:microsoft.com/office/officeart/2017/3/layout/HorizontalLabelsTimeline"/>
    <dgm:cxn modelId="{1BC1EC10-2AA8-4378-BF3B-19C276E1994F}" type="presParOf" srcId="{286E0AEF-1EC8-43BD-BA06-9B51C5684089}" destId="{ED5E9BA1-E98B-4FC4-9F5E-A488395A5F19}" srcOrd="3" destOrd="0" presId="urn:microsoft.com/office/officeart/2017/3/layout/HorizontalLabelsTimeline"/>
    <dgm:cxn modelId="{A20FD1BA-C84C-4B5C-9DEC-C0B62A2AB590}" type="presParOf" srcId="{286E0AEF-1EC8-43BD-BA06-9B51C5684089}" destId="{407295B2-06BE-4CBD-A67E-1A24CB626AC5}" srcOrd="4" destOrd="0" presId="urn:microsoft.com/office/officeart/2017/3/layout/HorizontalLabelsTimeline"/>
    <dgm:cxn modelId="{955D6073-92D7-4267-AB2E-DBCAEB3455A4}" type="presParOf" srcId="{AAFC15CD-F262-4D81-98C0-4EED3DD59129}" destId="{06958B92-8CCF-4ED9-8695-D3452518455B}" srcOrd="1" destOrd="0" presId="urn:microsoft.com/office/officeart/2017/3/layout/HorizontalLabelsTimeline"/>
    <dgm:cxn modelId="{14EA0EC5-AC20-4928-A687-01B703761B5B}" type="presParOf" srcId="{AAFC15CD-F262-4D81-98C0-4EED3DD59129}" destId="{17517466-CB1F-4F37-99DE-C5EFBDE47568}" srcOrd="2" destOrd="0" presId="urn:microsoft.com/office/officeart/2017/3/layout/HorizontalLabelsTimeline"/>
    <dgm:cxn modelId="{6C1A7E25-317E-49E1-A2DB-473E57651CC2}" type="presParOf" srcId="{17517466-CB1F-4F37-99DE-C5EFBDE47568}" destId="{EBC2B956-4622-4531-8848-43B983FB4DCB}" srcOrd="0" destOrd="0" presId="urn:microsoft.com/office/officeart/2017/3/layout/HorizontalLabelsTimeline"/>
    <dgm:cxn modelId="{3CDFDD7D-FBE5-4AF2-AEB5-C1C8125F0817}" type="presParOf" srcId="{17517466-CB1F-4F37-99DE-C5EFBDE47568}" destId="{AC6DE2DE-E7BB-415F-86A0-D42A45DB8AAC}" srcOrd="1" destOrd="0" presId="urn:microsoft.com/office/officeart/2017/3/layout/HorizontalLabelsTimeline"/>
    <dgm:cxn modelId="{C09B340A-CFA5-43EA-86BC-9D126D5C7CE1}" type="presParOf" srcId="{AC6DE2DE-E7BB-415F-86A0-D42A45DB8AAC}" destId="{820A73CE-168F-420F-9E4E-51D69D329234}" srcOrd="0" destOrd="0" presId="urn:microsoft.com/office/officeart/2017/3/layout/HorizontalLabelsTimeline"/>
    <dgm:cxn modelId="{CE9D0AF4-5A8A-4A13-AC53-3A83E84759B7}" type="presParOf" srcId="{AC6DE2DE-E7BB-415F-86A0-D42A45DB8AAC}" destId="{3FCC3EB3-83B9-44B3-856B-4FB65BD80A6E}" srcOrd="1" destOrd="0" presId="urn:microsoft.com/office/officeart/2017/3/layout/HorizontalLabelsTimeline"/>
    <dgm:cxn modelId="{A2C32F64-DEC0-43A1-891E-35230C6B72B2}" type="presParOf" srcId="{17517466-CB1F-4F37-99DE-C5EFBDE47568}" destId="{C4DC2623-D08D-488E-9771-B231F05DE67C}" srcOrd="2" destOrd="0" presId="urn:microsoft.com/office/officeart/2017/3/layout/HorizontalLabelsTimeline"/>
    <dgm:cxn modelId="{8F118E4E-5F32-49A7-8709-A272E508333B}" type="presParOf" srcId="{17517466-CB1F-4F37-99DE-C5EFBDE47568}" destId="{7552C52E-6357-42EC-A194-1086F6BE7683}" srcOrd="3" destOrd="0" presId="urn:microsoft.com/office/officeart/2017/3/layout/HorizontalLabelsTimeline"/>
    <dgm:cxn modelId="{10CFBD78-B43D-4809-B455-7C72069C8B44}" type="presParOf" srcId="{17517466-CB1F-4F37-99DE-C5EFBDE47568}" destId="{FAC8C63B-7858-4F14-BC0F-20F4C2D6ADA0}" srcOrd="4" destOrd="0" presId="urn:microsoft.com/office/officeart/2017/3/layout/HorizontalLabelsTimeline"/>
    <dgm:cxn modelId="{88BBE887-B498-4494-8E4B-98B104B4660F}" type="presParOf" srcId="{AAFC15CD-F262-4D81-98C0-4EED3DD59129}" destId="{0C521AE3-9071-43E1-ADF5-79359F74437C}" srcOrd="3" destOrd="0" presId="urn:microsoft.com/office/officeart/2017/3/layout/HorizontalLabelsTimeline"/>
    <dgm:cxn modelId="{42AAC93E-09E3-4F6A-84EE-E557EF1DDF0A}" type="presParOf" srcId="{AAFC15CD-F262-4D81-98C0-4EED3DD59129}" destId="{BF06FF66-3ED7-4AB9-9512-B5BA47E5D34B}" srcOrd="4" destOrd="0" presId="urn:microsoft.com/office/officeart/2017/3/layout/HorizontalLabelsTimeline"/>
    <dgm:cxn modelId="{C5BAF1C5-804B-456B-B35A-59FAAAE12679}" type="presParOf" srcId="{BF06FF66-3ED7-4AB9-9512-B5BA47E5D34B}" destId="{07481E7E-DDF1-4122-B4A7-B047283FC245}" srcOrd="0" destOrd="0" presId="urn:microsoft.com/office/officeart/2017/3/layout/HorizontalLabelsTimeline"/>
    <dgm:cxn modelId="{1CDF66C1-240D-43AB-8919-D0342F2F121A}" type="presParOf" srcId="{BF06FF66-3ED7-4AB9-9512-B5BA47E5D34B}" destId="{D9101E4F-19D3-4418-AE32-1AA9006D288A}" srcOrd="1" destOrd="0" presId="urn:microsoft.com/office/officeart/2017/3/layout/HorizontalLabelsTimeline"/>
    <dgm:cxn modelId="{70FCA22A-C277-4078-B689-C7806BD587FD}" type="presParOf" srcId="{D9101E4F-19D3-4418-AE32-1AA9006D288A}" destId="{F09EFAA4-28A0-4391-83CE-3BED29DA771F}" srcOrd="0" destOrd="0" presId="urn:microsoft.com/office/officeart/2017/3/layout/HorizontalLabelsTimeline"/>
    <dgm:cxn modelId="{17E92154-8AD8-461C-96F8-50DE00B0728E}" type="presParOf" srcId="{D9101E4F-19D3-4418-AE32-1AA9006D288A}" destId="{C3DC26A7-11CB-4E35-9C13-00CAD4DDB45B}" srcOrd="1" destOrd="0" presId="urn:microsoft.com/office/officeart/2017/3/layout/HorizontalLabelsTimeline"/>
    <dgm:cxn modelId="{8CEE4509-E186-47CF-A8AF-150E7EAB0A81}" type="presParOf" srcId="{BF06FF66-3ED7-4AB9-9512-B5BA47E5D34B}" destId="{327F0C98-2D6F-481F-A8FD-01BA95E8B1E4}" srcOrd="2" destOrd="0" presId="urn:microsoft.com/office/officeart/2017/3/layout/HorizontalLabelsTimeline"/>
    <dgm:cxn modelId="{ACD21BEA-0E18-4431-9C76-8F8595C35659}" type="presParOf" srcId="{BF06FF66-3ED7-4AB9-9512-B5BA47E5D34B}" destId="{34ED7C01-66DE-4F93-A43F-85E5C411A37C}" srcOrd="3" destOrd="0" presId="urn:microsoft.com/office/officeart/2017/3/layout/HorizontalLabelsTimeline"/>
    <dgm:cxn modelId="{965988D4-1D1E-4439-B316-F2E07E479412}" type="presParOf" srcId="{BF06FF66-3ED7-4AB9-9512-B5BA47E5D34B}" destId="{0C51A158-D994-4528-93BB-BCA72D770437}" srcOrd="4" destOrd="0" presId="urn:microsoft.com/office/officeart/2017/3/layout/HorizontalLabelsTimeline"/>
    <dgm:cxn modelId="{C86687ED-11B8-4AC1-8F9B-02FF9875E304}" type="presParOf" srcId="{AAFC15CD-F262-4D81-98C0-4EED3DD59129}" destId="{DED35CAA-FDE2-4E99-9598-431046B8A96F}" srcOrd="5" destOrd="0" presId="urn:microsoft.com/office/officeart/2017/3/layout/HorizontalLabelsTimeline"/>
    <dgm:cxn modelId="{85B22939-EB35-4E5A-846C-B27BE75AD1F6}" type="presParOf" srcId="{AAFC15CD-F262-4D81-98C0-4EED3DD59129}" destId="{64CB3C3B-AAD2-4D6D-9CA2-B75A6E2AD401}" srcOrd="6" destOrd="0" presId="urn:microsoft.com/office/officeart/2017/3/layout/HorizontalLabelsTimeline"/>
    <dgm:cxn modelId="{F58ABA1B-D66D-4AA0-A40C-7C5A9D376FDE}" type="presParOf" srcId="{64CB3C3B-AAD2-4D6D-9CA2-B75A6E2AD401}" destId="{64696260-8565-4DB5-BDC5-13A465B30349}" srcOrd="0" destOrd="0" presId="urn:microsoft.com/office/officeart/2017/3/layout/HorizontalLabelsTimeline"/>
    <dgm:cxn modelId="{9E5A93A8-2DF0-4143-A2CA-6B28CD8A78F3}" type="presParOf" srcId="{64CB3C3B-AAD2-4D6D-9CA2-B75A6E2AD401}" destId="{DC0C101C-D060-44F4-A576-0DC559026733}" srcOrd="1" destOrd="0" presId="urn:microsoft.com/office/officeart/2017/3/layout/HorizontalLabelsTimeline"/>
    <dgm:cxn modelId="{563F69DD-FDBE-4548-B369-58B83B47A963}" type="presParOf" srcId="{DC0C101C-D060-44F4-A576-0DC559026733}" destId="{ABFDD1D9-491E-4121-BD92-F06511FE100F}" srcOrd="0" destOrd="0" presId="urn:microsoft.com/office/officeart/2017/3/layout/HorizontalLabelsTimeline"/>
    <dgm:cxn modelId="{E6B4D7A9-7B56-492A-A5BC-8B35F5EC8F73}" type="presParOf" srcId="{DC0C101C-D060-44F4-A576-0DC559026733}" destId="{CA455690-B63C-4CFE-B183-6A8F05C5A314}" srcOrd="1" destOrd="0" presId="urn:microsoft.com/office/officeart/2017/3/layout/HorizontalLabelsTimeline"/>
    <dgm:cxn modelId="{ACCEAABE-D1C1-4399-B6F4-228022295B83}" type="presParOf" srcId="{64CB3C3B-AAD2-4D6D-9CA2-B75A6E2AD401}" destId="{C21A43ED-FA8D-4D9D-93E2-F6D226FE72B0}" srcOrd="2" destOrd="0" presId="urn:microsoft.com/office/officeart/2017/3/layout/HorizontalLabelsTimeline"/>
    <dgm:cxn modelId="{615486DA-EE14-4478-B145-2C20A5693020}" type="presParOf" srcId="{64CB3C3B-AAD2-4D6D-9CA2-B75A6E2AD401}" destId="{E5024840-4D6B-411E-975C-936D49A8D02E}" srcOrd="3" destOrd="0" presId="urn:microsoft.com/office/officeart/2017/3/layout/HorizontalLabelsTimeline"/>
    <dgm:cxn modelId="{FD4D8E4F-3065-4CB3-B67B-C6C753AEB556}" type="presParOf" srcId="{64CB3C3B-AAD2-4D6D-9CA2-B75A6E2AD401}" destId="{8F737B04-33E0-477E-93E3-ABA0CBB3E8F3}" srcOrd="4" destOrd="0" presId="urn:microsoft.com/office/officeart/2017/3/layout/HorizontalLabelsTimeline"/>
    <dgm:cxn modelId="{62954FA6-A092-4C03-9D00-9304424ADB5D}" type="presParOf" srcId="{AAFC15CD-F262-4D81-98C0-4EED3DD59129}" destId="{5F4D8181-811B-4347-A129-4BFFF0965C3B}" srcOrd="7" destOrd="0" presId="urn:microsoft.com/office/officeart/2017/3/layout/HorizontalLabelsTimeline"/>
    <dgm:cxn modelId="{B0A5CCFB-FB63-42FF-892B-5DA7A258A492}" type="presParOf" srcId="{AAFC15CD-F262-4D81-98C0-4EED3DD59129}" destId="{F53AC711-526A-4320-A7F5-FD10A668FBEE}" srcOrd="8" destOrd="0" presId="urn:microsoft.com/office/officeart/2017/3/layout/HorizontalLabelsTimeline"/>
    <dgm:cxn modelId="{5882746E-9D4D-4F58-9A9A-99ED8BAF83A0}" type="presParOf" srcId="{F53AC711-526A-4320-A7F5-FD10A668FBEE}" destId="{7309BB9A-57DD-4D69-91BE-5BE11C688158}" srcOrd="0" destOrd="0" presId="urn:microsoft.com/office/officeart/2017/3/layout/HorizontalLabelsTimeline"/>
    <dgm:cxn modelId="{33035BF2-7FC1-436C-B323-4DDC9AA67D95}" type="presParOf" srcId="{F53AC711-526A-4320-A7F5-FD10A668FBEE}" destId="{C1861108-DBCA-4E3D-9CE9-15C1910F74AF}" srcOrd="1" destOrd="0" presId="urn:microsoft.com/office/officeart/2017/3/layout/HorizontalLabelsTimeline"/>
    <dgm:cxn modelId="{03A51F44-6032-46EA-B21F-21861C8CC476}" type="presParOf" srcId="{C1861108-DBCA-4E3D-9CE9-15C1910F74AF}" destId="{9B13B8A0-E7E1-4ED7-9874-3D89F0682786}" srcOrd="0" destOrd="0" presId="urn:microsoft.com/office/officeart/2017/3/layout/HorizontalLabelsTimeline"/>
    <dgm:cxn modelId="{C47C2BE4-16BA-4CCE-9650-89356AE47A7C}" type="presParOf" srcId="{C1861108-DBCA-4E3D-9CE9-15C1910F74AF}" destId="{F66942C3-E771-48FD-B356-26E98A8F3EA1}" srcOrd="1" destOrd="0" presId="urn:microsoft.com/office/officeart/2017/3/layout/HorizontalLabelsTimeline"/>
    <dgm:cxn modelId="{EF795FA9-40A8-4A8C-A646-868E5397FDFA}" type="presParOf" srcId="{F53AC711-526A-4320-A7F5-FD10A668FBEE}" destId="{D6F18896-0395-4677-8D89-2F5A97F89031}" srcOrd="2" destOrd="0" presId="urn:microsoft.com/office/officeart/2017/3/layout/HorizontalLabelsTimeline"/>
    <dgm:cxn modelId="{700A7A70-B5A5-4982-9D18-F19ED350FD1C}" type="presParOf" srcId="{F53AC711-526A-4320-A7F5-FD10A668FBEE}" destId="{60E88770-AEF7-450B-B84F-F95D7DE10804}" srcOrd="3" destOrd="0" presId="urn:microsoft.com/office/officeart/2017/3/layout/HorizontalLabelsTimeline"/>
    <dgm:cxn modelId="{FFEB69E8-627C-40E6-9509-DA4AB890968A}" type="presParOf" srcId="{F53AC711-526A-4320-A7F5-FD10A668FBEE}" destId="{1508B3B8-44A1-4C57-BC9C-22E894218438}"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CACA4A-5692-4C4B-A9F0-D6C0C2A5B87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A64746C-E51D-4EB7-9751-56DB1AE5A48E}">
      <dgm:prSet/>
      <dgm:spPr/>
      <dgm:t>
        <a:bodyPr/>
        <a:lstStyle/>
        <a:p>
          <a:pPr>
            <a:defRPr cap="all"/>
          </a:pPr>
          <a:r>
            <a:rPr lang="en-US"/>
            <a:t>Census Bureau staff</a:t>
          </a:r>
        </a:p>
      </dgm:t>
    </dgm:pt>
    <dgm:pt modelId="{EA3BF8F7-D97E-48CB-A2FE-09ED35F64F7E}" type="parTrans" cxnId="{126DF64D-B649-4F49-8430-31C14054CDC8}">
      <dgm:prSet/>
      <dgm:spPr/>
      <dgm:t>
        <a:bodyPr/>
        <a:lstStyle/>
        <a:p>
          <a:endParaRPr lang="en-US"/>
        </a:p>
      </dgm:t>
    </dgm:pt>
    <dgm:pt modelId="{6B084F7F-6EFA-4AE5-8918-411A9EF90267}" type="sibTrans" cxnId="{126DF64D-B649-4F49-8430-31C14054CDC8}">
      <dgm:prSet/>
      <dgm:spPr/>
      <dgm:t>
        <a:bodyPr/>
        <a:lstStyle/>
        <a:p>
          <a:endParaRPr lang="en-US"/>
        </a:p>
      </dgm:t>
    </dgm:pt>
    <dgm:pt modelId="{9EF8E3F6-AA8B-41E7-97E0-56899AC16166}">
      <dgm:prSet/>
      <dgm:spPr/>
      <dgm:t>
        <a:bodyPr/>
        <a:lstStyle/>
        <a:p>
          <a:pPr>
            <a:defRPr cap="all"/>
          </a:pPr>
          <a:r>
            <a:rPr lang="en-US"/>
            <a:t>Census Bureau temp workers</a:t>
          </a:r>
        </a:p>
      </dgm:t>
    </dgm:pt>
    <dgm:pt modelId="{D1146B81-FF28-483D-8F97-C0F1EAAD392B}" type="parTrans" cxnId="{D807E5EC-C576-4FE6-9B65-DA9535C26762}">
      <dgm:prSet/>
      <dgm:spPr/>
      <dgm:t>
        <a:bodyPr/>
        <a:lstStyle/>
        <a:p>
          <a:endParaRPr lang="en-US"/>
        </a:p>
      </dgm:t>
    </dgm:pt>
    <dgm:pt modelId="{3835534D-39B7-4D47-9EBC-ED9E6FDBAC64}" type="sibTrans" cxnId="{D807E5EC-C576-4FE6-9B65-DA9535C26762}">
      <dgm:prSet/>
      <dgm:spPr/>
      <dgm:t>
        <a:bodyPr/>
        <a:lstStyle/>
        <a:p>
          <a:endParaRPr lang="en-US"/>
        </a:p>
      </dgm:t>
    </dgm:pt>
    <dgm:pt modelId="{00F46829-1FEF-479F-AA8E-D45DAFF7500C}">
      <dgm:prSet/>
      <dgm:spPr/>
      <dgm:t>
        <a:bodyPr/>
        <a:lstStyle/>
        <a:p>
          <a:pPr>
            <a:defRPr cap="all"/>
          </a:pPr>
          <a:r>
            <a:rPr lang="en-US"/>
            <a:t>Volunteers from non-profits</a:t>
          </a:r>
        </a:p>
      </dgm:t>
    </dgm:pt>
    <dgm:pt modelId="{C6955858-2492-475B-B59A-7D40FAF54DF1}" type="parTrans" cxnId="{D5A24720-947D-4909-8EF3-E3A52084623F}">
      <dgm:prSet/>
      <dgm:spPr/>
      <dgm:t>
        <a:bodyPr/>
        <a:lstStyle/>
        <a:p>
          <a:endParaRPr lang="en-US"/>
        </a:p>
      </dgm:t>
    </dgm:pt>
    <dgm:pt modelId="{31C0CBBC-1DD7-4AFB-A6A9-DAE3726B42CC}" type="sibTrans" cxnId="{D5A24720-947D-4909-8EF3-E3A52084623F}">
      <dgm:prSet/>
      <dgm:spPr/>
      <dgm:t>
        <a:bodyPr/>
        <a:lstStyle/>
        <a:p>
          <a:endParaRPr lang="en-US"/>
        </a:p>
      </dgm:t>
    </dgm:pt>
    <dgm:pt modelId="{A38BF448-9335-464F-86D3-485830311308}" type="pres">
      <dgm:prSet presAssocID="{3DCACA4A-5692-4C4B-A9F0-D6C0C2A5B877}" presName="root" presStyleCnt="0">
        <dgm:presLayoutVars>
          <dgm:dir/>
          <dgm:resizeHandles val="exact"/>
        </dgm:presLayoutVars>
      </dgm:prSet>
      <dgm:spPr/>
      <dgm:t>
        <a:bodyPr/>
        <a:lstStyle/>
        <a:p>
          <a:endParaRPr lang="en-US"/>
        </a:p>
      </dgm:t>
    </dgm:pt>
    <dgm:pt modelId="{C00D2377-CC6A-441B-A2EF-19B3868A6C7E}" type="pres">
      <dgm:prSet presAssocID="{0A64746C-E51D-4EB7-9751-56DB1AE5A48E}" presName="compNode" presStyleCnt="0"/>
      <dgm:spPr/>
    </dgm:pt>
    <dgm:pt modelId="{F4183FA4-5D80-4438-8711-8C0B6B543C5D}" type="pres">
      <dgm:prSet presAssocID="{0A64746C-E51D-4EB7-9751-56DB1AE5A48E}" presName="iconBgRect" presStyleLbl="bgShp" presStyleIdx="0" presStyleCnt="3"/>
      <dgm:spPr/>
    </dgm:pt>
    <dgm:pt modelId="{24B0D3C8-859D-4149-B0C4-5F856C4ED573}" type="pres">
      <dgm:prSet presAssocID="{0A64746C-E51D-4EB7-9751-56DB1AE5A4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eam"/>
        </a:ext>
      </dgm:extLst>
    </dgm:pt>
    <dgm:pt modelId="{FB2952C2-C943-45DB-BD9E-D3B02A60524F}" type="pres">
      <dgm:prSet presAssocID="{0A64746C-E51D-4EB7-9751-56DB1AE5A48E}" presName="spaceRect" presStyleCnt="0"/>
      <dgm:spPr/>
    </dgm:pt>
    <dgm:pt modelId="{AE8EA3AA-5C6F-4E23-A194-F6EDA9AAD6EE}" type="pres">
      <dgm:prSet presAssocID="{0A64746C-E51D-4EB7-9751-56DB1AE5A48E}" presName="textRect" presStyleLbl="revTx" presStyleIdx="0" presStyleCnt="3">
        <dgm:presLayoutVars>
          <dgm:chMax val="1"/>
          <dgm:chPref val="1"/>
        </dgm:presLayoutVars>
      </dgm:prSet>
      <dgm:spPr/>
      <dgm:t>
        <a:bodyPr/>
        <a:lstStyle/>
        <a:p>
          <a:endParaRPr lang="en-US"/>
        </a:p>
      </dgm:t>
    </dgm:pt>
    <dgm:pt modelId="{BC4A8DA3-40D4-4C29-B1D6-9A3994F5596A}" type="pres">
      <dgm:prSet presAssocID="{6B084F7F-6EFA-4AE5-8918-411A9EF90267}" presName="sibTrans" presStyleCnt="0"/>
      <dgm:spPr/>
    </dgm:pt>
    <dgm:pt modelId="{415F82CB-EF67-4304-8F32-EECB0CAEEEB9}" type="pres">
      <dgm:prSet presAssocID="{9EF8E3F6-AA8B-41E7-97E0-56899AC16166}" presName="compNode" presStyleCnt="0"/>
      <dgm:spPr/>
    </dgm:pt>
    <dgm:pt modelId="{0C46E35F-C671-4BFB-BD1E-8D17E2C252BF}" type="pres">
      <dgm:prSet presAssocID="{9EF8E3F6-AA8B-41E7-97E0-56899AC16166}" presName="iconBgRect" presStyleLbl="bgShp" presStyleIdx="1" presStyleCnt="3"/>
      <dgm:spPr/>
    </dgm:pt>
    <dgm:pt modelId="{9499FB11-9B14-4782-874C-469EA24155D7}" type="pres">
      <dgm:prSet presAssocID="{9EF8E3F6-AA8B-41E7-97E0-56899AC161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EB04D287-004F-4E00-8D17-56D509068335}" type="pres">
      <dgm:prSet presAssocID="{9EF8E3F6-AA8B-41E7-97E0-56899AC16166}" presName="spaceRect" presStyleCnt="0"/>
      <dgm:spPr/>
    </dgm:pt>
    <dgm:pt modelId="{91E06784-D5BE-438F-AD9A-6DDC5EF655AE}" type="pres">
      <dgm:prSet presAssocID="{9EF8E3F6-AA8B-41E7-97E0-56899AC16166}" presName="textRect" presStyleLbl="revTx" presStyleIdx="1" presStyleCnt="3">
        <dgm:presLayoutVars>
          <dgm:chMax val="1"/>
          <dgm:chPref val="1"/>
        </dgm:presLayoutVars>
      </dgm:prSet>
      <dgm:spPr/>
      <dgm:t>
        <a:bodyPr/>
        <a:lstStyle/>
        <a:p>
          <a:endParaRPr lang="en-US"/>
        </a:p>
      </dgm:t>
    </dgm:pt>
    <dgm:pt modelId="{28EEE83C-DFEA-4D27-A17B-FACD18CADE88}" type="pres">
      <dgm:prSet presAssocID="{3835534D-39B7-4D47-9EBC-ED9E6FDBAC64}" presName="sibTrans" presStyleCnt="0"/>
      <dgm:spPr/>
    </dgm:pt>
    <dgm:pt modelId="{AD59F7F0-D106-4C5B-99A4-D6403E83E0A5}" type="pres">
      <dgm:prSet presAssocID="{00F46829-1FEF-479F-AA8E-D45DAFF7500C}" presName="compNode" presStyleCnt="0"/>
      <dgm:spPr/>
    </dgm:pt>
    <dgm:pt modelId="{DE4BD1F7-8CD9-4D58-89C1-39F00766C92F}" type="pres">
      <dgm:prSet presAssocID="{00F46829-1FEF-479F-AA8E-D45DAFF7500C}" presName="iconBgRect" presStyleLbl="bgShp" presStyleIdx="2" presStyleCnt="3"/>
      <dgm:spPr/>
    </dgm:pt>
    <dgm:pt modelId="{8F9ACD81-0134-44C5-B5FA-5D80F33B9BB2}" type="pres">
      <dgm:prSet presAssocID="{00F46829-1FEF-479F-AA8E-D45DAFF750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andshake"/>
        </a:ext>
      </dgm:extLst>
    </dgm:pt>
    <dgm:pt modelId="{7C084ED7-9444-4E8A-973F-32A9C03405DB}" type="pres">
      <dgm:prSet presAssocID="{00F46829-1FEF-479F-AA8E-D45DAFF7500C}" presName="spaceRect" presStyleCnt="0"/>
      <dgm:spPr/>
    </dgm:pt>
    <dgm:pt modelId="{12F1A633-6E91-4D05-BC71-400C7BD05D5F}" type="pres">
      <dgm:prSet presAssocID="{00F46829-1FEF-479F-AA8E-D45DAFF7500C}" presName="textRect" presStyleLbl="revTx" presStyleIdx="2" presStyleCnt="3">
        <dgm:presLayoutVars>
          <dgm:chMax val="1"/>
          <dgm:chPref val="1"/>
        </dgm:presLayoutVars>
      </dgm:prSet>
      <dgm:spPr/>
      <dgm:t>
        <a:bodyPr/>
        <a:lstStyle/>
        <a:p>
          <a:endParaRPr lang="en-US"/>
        </a:p>
      </dgm:t>
    </dgm:pt>
  </dgm:ptLst>
  <dgm:cxnLst>
    <dgm:cxn modelId="{126DF64D-B649-4F49-8430-31C14054CDC8}" srcId="{3DCACA4A-5692-4C4B-A9F0-D6C0C2A5B877}" destId="{0A64746C-E51D-4EB7-9751-56DB1AE5A48E}" srcOrd="0" destOrd="0" parTransId="{EA3BF8F7-D97E-48CB-A2FE-09ED35F64F7E}" sibTransId="{6B084F7F-6EFA-4AE5-8918-411A9EF90267}"/>
    <dgm:cxn modelId="{A2BC1099-170B-4E72-B9CB-BC6D08906C05}" type="presOf" srcId="{9EF8E3F6-AA8B-41E7-97E0-56899AC16166}" destId="{91E06784-D5BE-438F-AD9A-6DDC5EF655AE}" srcOrd="0" destOrd="0" presId="urn:microsoft.com/office/officeart/2018/5/layout/IconCircleLabelList"/>
    <dgm:cxn modelId="{D807E5EC-C576-4FE6-9B65-DA9535C26762}" srcId="{3DCACA4A-5692-4C4B-A9F0-D6C0C2A5B877}" destId="{9EF8E3F6-AA8B-41E7-97E0-56899AC16166}" srcOrd="1" destOrd="0" parTransId="{D1146B81-FF28-483D-8F97-C0F1EAAD392B}" sibTransId="{3835534D-39B7-4D47-9EBC-ED9E6FDBAC64}"/>
    <dgm:cxn modelId="{539AC54C-4FA1-44FD-B8F4-D080C187B367}" type="presOf" srcId="{00F46829-1FEF-479F-AA8E-D45DAFF7500C}" destId="{12F1A633-6E91-4D05-BC71-400C7BD05D5F}" srcOrd="0" destOrd="0" presId="urn:microsoft.com/office/officeart/2018/5/layout/IconCircleLabelList"/>
    <dgm:cxn modelId="{2A2F364A-2C2F-4C02-9710-542CED91FE4D}" type="presOf" srcId="{0A64746C-E51D-4EB7-9751-56DB1AE5A48E}" destId="{AE8EA3AA-5C6F-4E23-A194-F6EDA9AAD6EE}" srcOrd="0" destOrd="0" presId="urn:microsoft.com/office/officeart/2018/5/layout/IconCircleLabelList"/>
    <dgm:cxn modelId="{D5A24720-947D-4909-8EF3-E3A52084623F}" srcId="{3DCACA4A-5692-4C4B-A9F0-D6C0C2A5B877}" destId="{00F46829-1FEF-479F-AA8E-D45DAFF7500C}" srcOrd="2" destOrd="0" parTransId="{C6955858-2492-475B-B59A-7D40FAF54DF1}" sibTransId="{31C0CBBC-1DD7-4AFB-A6A9-DAE3726B42CC}"/>
    <dgm:cxn modelId="{021011C7-5039-4E60-B3B7-8E723B511F65}" type="presOf" srcId="{3DCACA4A-5692-4C4B-A9F0-D6C0C2A5B877}" destId="{A38BF448-9335-464F-86D3-485830311308}" srcOrd="0" destOrd="0" presId="urn:microsoft.com/office/officeart/2018/5/layout/IconCircleLabelList"/>
    <dgm:cxn modelId="{9936AA2E-19C9-48DE-A762-4FE4E1E13A41}" type="presParOf" srcId="{A38BF448-9335-464F-86D3-485830311308}" destId="{C00D2377-CC6A-441B-A2EF-19B3868A6C7E}" srcOrd="0" destOrd="0" presId="urn:microsoft.com/office/officeart/2018/5/layout/IconCircleLabelList"/>
    <dgm:cxn modelId="{F81A1922-F8DE-445C-A10B-04F69F6C3512}" type="presParOf" srcId="{C00D2377-CC6A-441B-A2EF-19B3868A6C7E}" destId="{F4183FA4-5D80-4438-8711-8C0B6B543C5D}" srcOrd="0" destOrd="0" presId="urn:microsoft.com/office/officeart/2018/5/layout/IconCircleLabelList"/>
    <dgm:cxn modelId="{19FC4B45-14E9-424B-912E-4F0C0290FA6B}" type="presParOf" srcId="{C00D2377-CC6A-441B-A2EF-19B3868A6C7E}" destId="{24B0D3C8-859D-4149-B0C4-5F856C4ED573}" srcOrd="1" destOrd="0" presId="urn:microsoft.com/office/officeart/2018/5/layout/IconCircleLabelList"/>
    <dgm:cxn modelId="{ADE2A614-08BD-4192-BA24-862D3B2A232D}" type="presParOf" srcId="{C00D2377-CC6A-441B-A2EF-19B3868A6C7E}" destId="{FB2952C2-C943-45DB-BD9E-D3B02A60524F}" srcOrd="2" destOrd="0" presId="urn:microsoft.com/office/officeart/2018/5/layout/IconCircleLabelList"/>
    <dgm:cxn modelId="{B6A767BE-0B41-481D-B1D9-FD2C82ECF852}" type="presParOf" srcId="{C00D2377-CC6A-441B-A2EF-19B3868A6C7E}" destId="{AE8EA3AA-5C6F-4E23-A194-F6EDA9AAD6EE}" srcOrd="3" destOrd="0" presId="urn:microsoft.com/office/officeart/2018/5/layout/IconCircleLabelList"/>
    <dgm:cxn modelId="{106BA400-1D9B-497D-B1DA-348BE2496013}" type="presParOf" srcId="{A38BF448-9335-464F-86D3-485830311308}" destId="{BC4A8DA3-40D4-4C29-B1D6-9A3994F5596A}" srcOrd="1" destOrd="0" presId="urn:microsoft.com/office/officeart/2018/5/layout/IconCircleLabelList"/>
    <dgm:cxn modelId="{1D3C4D14-2DA3-4F82-A80C-004343056B45}" type="presParOf" srcId="{A38BF448-9335-464F-86D3-485830311308}" destId="{415F82CB-EF67-4304-8F32-EECB0CAEEEB9}" srcOrd="2" destOrd="0" presId="urn:microsoft.com/office/officeart/2018/5/layout/IconCircleLabelList"/>
    <dgm:cxn modelId="{2E30EFCE-1627-4BF6-A445-75E13A7FFB0E}" type="presParOf" srcId="{415F82CB-EF67-4304-8F32-EECB0CAEEEB9}" destId="{0C46E35F-C671-4BFB-BD1E-8D17E2C252BF}" srcOrd="0" destOrd="0" presId="urn:microsoft.com/office/officeart/2018/5/layout/IconCircleLabelList"/>
    <dgm:cxn modelId="{AD00A501-9BA0-486A-B66B-AA87300509F2}" type="presParOf" srcId="{415F82CB-EF67-4304-8F32-EECB0CAEEEB9}" destId="{9499FB11-9B14-4782-874C-469EA24155D7}" srcOrd="1" destOrd="0" presId="urn:microsoft.com/office/officeart/2018/5/layout/IconCircleLabelList"/>
    <dgm:cxn modelId="{89B08285-D8AF-40CD-B3C2-2FA7D4D1F5AA}" type="presParOf" srcId="{415F82CB-EF67-4304-8F32-EECB0CAEEEB9}" destId="{EB04D287-004F-4E00-8D17-56D509068335}" srcOrd="2" destOrd="0" presId="urn:microsoft.com/office/officeart/2018/5/layout/IconCircleLabelList"/>
    <dgm:cxn modelId="{839EE936-5915-47CA-AFDF-49037686B36E}" type="presParOf" srcId="{415F82CB-EF67-4304-8F32-EECB0CAEEEB9}" destId="{91E06784-D5BE-438F-AD9A-6DDC5EF655AE}" srcOrd="3" destOrd="0" presId="urn:microsoft.com/office/officeart/2018/5/layout/IconCircleLabelList"/>
    <dgm:cxn modelId="{B883FD4B-9757-42EB-914F-FEF121468B0A}" type="presParOf" srcId="{A38BF448-9335-464F-86D3-485830311308}" destId="{28EEE83C-DFEA-4D27-A17B-FACD18CADE88}" srcOrd="3" destOrd="0" presId="urn:microsoft.com/office/officeart/2018/5/layout/IconCircleLabelList"/>
    <dgm:cxn modelId="{F5DD0474-0EB6-41C9-BE2F-86A37ADF676B}" type="presParOf" srcId="{A38BF448-9335-464F-86D3-485830311308}" destId="{AD59F7F0-D106-4C5B-99A4-D6403E83E0A5}" srcOrd="4" destOrd="0" presId="urn:microsoft.com/office/officeart/2018/5/layout/IconCircleLabelList"/>
    <dgm:cxn modelId="{A43F9F11-B998-4725-90A5-F954FD35E7DF}" type="presParOf" srcId="{AD59F7F0-D106-4C5B-99A4-D6403E83E0A5}" destId="{DE4BD1F7-8CD9-4D58-89C1-39F00766C92F}" srcOrd="0" destOrd="0" presId="urn:microsoft.com/office/officeart/2018/5/layout/IconCircleLabelList"/>
    <dgm:cxn modelId="{FFBF32ED-7B69-4752-93FD-A548E73F20B3}" type="presParOf" srcId="{AD59F7F0-D106-4C5B-99A4-D6403E83E0A5}" destId="{8F9ACD81-0134-44C5-B5FA-5D80F33B9BB2}" srcOrd="1" destOrd="0" presId="urn:microsoft.com/office/officeart/2018/5/layout/IconCircleLabelList"/>
    <dgm:cxn modelId="{A109087F-13BC-4D4A-B2AC-C007CEAB9D40}" type="presParOf" srcId="{AD59F7F0-D106-4C5B-99A4-D6403E83E0A5}" destId="{7C084ED7-9444-4E8A-973F-32A9C03405DB}" srcOrd="2" destOrd="0" presId="urn:microsoft.com/office/officeart/2018/5/layout/IconCircleLabelList"/>
    <dgm:cxn modelId="{A2A50A1E-36DD-4134-9ED3-02A413932005}" type="presParOf" srcId="{AD59F7F0-D106-4C5B-99A4-D6403E83E0A5}" destId="{12F1A633-6E91-4D05-BC71-400C7BD05D5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11BB07-D431-4BF1-9E32-61BBB6CF06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8E3104F-DE8D-40F1-9690-74E54BFD1907}">
      <dgm:prSet custT="1"/>
      <dgm:spPr/>
      <dgm:t>
        <a:bodyPr/>
        <a:lstStyle/>
        <a:p>
          <a:r>
            <a:rPr lang="en-US" sz="2400" b="1" dirty="0"/>
            <a:t>Each Decennial Census done differently</a:t>
          </a:r>
        </a:p>
      </dgm:t>
    </dgm:pt>
    <dgm:pt modelId="{BA852DDA-0221-4BD0-A4D3-6DE265178566}" type="parTrans" cxnId="{86606E41-C7CF-4174-BAD8-C5D522B67DFF}">
      <dgm:prSet/>
      <dgm:spPr/>
      <dgm:t>
        <a:bodyPr/>
        <a:lstStyle/>
        <a:p>
          <a:endParaRPr lang="en-US"/>
        </a:p>
      </dgm:t>
    </dgm:pt>
    <dgm:pt modelId="{DCF76AF1-1944-4028-B492-A26480468388}" type="sibTrans" cxnId="{86606E41-C7CF-4174-BAD8-C5D522B67DFF}">
      <dgm:prSet/>
      <dgm:spPr/>
      <dgm:t>
        <a:bodyPr/>
        <a:lstStyle/>
        <a:p>
          <a:endParaRPr lang="en-US"/>
        </a:p>
      </dgm:t>
    </dgm:pt>
    <dgm:pt modelId="{A058630F-A3A8-47B3-9E0B-A22C7B5576F2}">
      <dgm:prSet custT="1"/>
      <dgm:spPr/>
      <dgm:t>
        <a:bodyPr/>
        <a:lstStyle/>
        <a:p>
          <a:r>
            <a:rPr lang="en-US" sz="2400" dirty="0"/>
            <a:t>The 2020 Census builds on past experience and uses current technology</a:t>
          </a:r>
        </a:p>
      </dgm:t>
    </dgm:pt>
    <dgm:pt modelId="{05984D8E-16DD-43C3-990B-EEC235C2EF19}" type="parTrans" cxnId="{F1EFD966-8962-4300-880C-892188F6B970}">
      <dgm:prSet/>
      <dgm:spPr/>
      <dgm:t>
        <a:bodyPr/>
        <a:lstStyle/>
        <a:p>
          <a:endParaRPr lang="en-US"/>
        </a:p>
      </dgm:t>
    </dgm:pt>
    <dgm:pt modelId="{8FA136B9-D38B-495E-B94F-92F384E068E4}" type="sibTrans" cxnId="{F1EFD966-8962-4300-880C-892188F6B970}">
      <dgm:prSet/>
      <dgm:spPr/>
      <dgm:t>
        <a:bodyPr/>
        <a:lstStyle/>
        <a:p>
          <a:endParaRPr lang="en-US"/>
        </a:p>
      </dgm:t>
    </dgm:pt>
    <dgm:pt modelId="{44FD4148-6795-4D63-B954-428DDCCCBFE5}">
      <dgm:prSet custT="1"/>
      <dgm:spPr/>
      <dgm:t>
        <a:bodyPr/>
        <a:lstStyle/>
        <a:p>
          <a:r>
            <a:rPr lang="en-US" sz="2400" dirty="0"/>
            <a:t>2020: Paper, phone, or internet. Form &amp; instructions in 12 languages.</a:t>
          </a:r>
        </a:p>
      </dgm:t>
    </dgm:pt>
    <dgm:pt modelId="{BFA792A3-8648-4AC2-84FB-89BAC5046E60}" type="parTrans" cxnId="{35E263BA-95D5-418E-A4D4-F89FB94C3B01}">
      <dgm:prSet/>
      <dgm:spPr/>
      <dgm:t>
        <a:bodyPr/>
        <a:lstStyle/>
        <a:p>
          <a:endParaRPr lang="en-US"/>
        </a:p>
      </dgm:t>
    </dgm:pt>
    <dgm:pt modelId="{F5F2C829-021A-413C-BC3E-1427F45FCE94}" type="sibTrans" cxnId="{35E263BA-95D5-418E-A4D4-F89FB94C3B01}">
      <dgm:prSet/>
      <dgm:spPr/>
      <dgm:t>
        <a:bodyPr/>
        <a:lstStyle/>
        <a:p>
          <a:endParaRPr lang="en-US"/>
        </a:p>
      </dgm:t>
    </dgm:pt>
    <dgm:pt modelId="{A6CF3195-CE4A-8C4C-A74C-662187EBE9B2}">
      <dgm:prSet custT="1"/>
      <dgm:spPr/>
      <dgm:t>
        <a:bodyPr/>
        <a:lstStyle/>
        <a:p>
          <a:r>
            <a:rPr lang="en-US" sz="2400" b="0" i="0" dirty="0"/>
            <a:t>2020: Local "Complete Count Committees" important.</a:t>
          </a:r>
          <a:endParaRPr lang="en-US" sz="2400" dirty="0"/>
        </a:p>
      </dgm:t>
    </dgm:pt>
    <dgm:pt modelId="{86A617B6-AE56-FB45-8AA1-19827900BB57}" type="parTrans" cxnId="{12D05C79-13AB-9A4D-AD54-08219D159E4C}">
      <dgm:prSet/>
      <dgm:spPr/>
      <dgm:t>
        <a:bodyPr/>
        <a:lstStyle/>
        <a:p>
          <a:endParaRPr lang="en-US"/>
        </a:p>
      </dgm:t>
    </dgm:pt>
    <dgm:pt modelId="{E51EA1CE-C40F-3B49-95AF-794A9922C46B}" type="sibTrans" cxnId="{12D05C79-13AB-9A4D-AD54-08219D159E4C}">
      <dgm:prSet/>
      <dgm:spPr/>
      <dgm:t>
        <a:bodyPr/>
        <a:lstStyle/>
        <a:p>
          <a:endParaRPr lang="en-US"/>
        </a:p>
      </dgm:t>
    </dgm:pt>
    <dgm:pt modelId="{7378D472-AB7F-480F-B6EC-825D030FB5B1}" type="pres">
      <dgm:prSet presAssocID="{9A11BB07-D431-4BF1-9E32-61BBB6CF0673}" presName="linear" presStyleCnt="0">
        <dgm:presLayoutVars>
          <dgm:animLvl val="lvl"/>
          <dgm:resizeHandles val="exact"/>
        </dgm:presLayoutVars>
      </dgm:prSet>
      <dgm:spPr/>
      <dgm:t>
        <a:bodyPr/>
        <a:lstStyle/>
        <a:p>
          <a:endParaRPr lang="en-US"/>
        </a:p>
      </dgm:t>
    </dgm:pt>
    <dgm:pt modelId="{7176A45B-EB97-4AC5-A8AE-79C44071AE83}" type="pres">
      <dgm:prSet presAssocID="{D8E3104F-DE8D-40F1-9690-74E54BFD1907}" presName="parentText" presStyleLbl="node1" presStyleIdx="0" presStyleCnt="4" custLinFactNeighborY="-55675">
        <dgm:presLayoutVars>
          <dgm:chMax val="0"/>
          <dgm:bulletEnabled val="1"/>
        </dgm:presLayoutVars>
      </dgm:prSet>
      <dgm:spPr/>
      <dgm:t>
        <a:bodyPr/>
        <a:lstStyle/>
        <a:p>
          <a:endParaRPr lang="en-US"/>
        </a:p>
      </dgm:t>
    </dgm:pt>
    <dgm:pt modelId="{C8DD127B-ECD0-49A7-ACEB-459117935E7D}" type="pres">
      <dgm:prSet presAssocID="{DCF76AF1-1944-4028-B492-A26480468388}" presName="spacer" presStyleCnt="0"/>
      <dgm:spPr/>
    </dgm:pt>
    <dgm:pt modelId="{CB77E901-8819-4D0F-AB99-5E7820943211}" type="pres">
      <dgm:prSet presAssocID="{A058630F-A3A8-47B3-9E0B-A22C7B5576F2}" presName="parentText" presStyleLbl="node1" presStyleIdx="1" presStyleCnt="4" custScaleY="86022" custLinFactNeighborX="4048" custLinFactNeighborY="-58028">
        <dgm:presLayoutVars>
          <dgm:chMax val="0"/>
          <dgm:bulletEnabled val="1"/>
        </dgm:presLayoutVars>
      </dgm:prSet>
      <dgm:spPr/>
      <dgm:t>
        <a:bodyPr/>
        <a:lstStyle/>
        <a:p>
          <a:endParaRPr lang="en-US"/>
        </a:p>
      </dgm:t>
    </dgm:pt>
    <dgm:pt modelId="{E17BC67B-4CA9-4391-BB94-11C33379DAC9}" type="pres">
      <dgm:prSet presAssocID="{8FA136B9-D38B-495E-B94F-92F384E068E4}" presName="spacer" presStyleCnt="0"/>
      <dgm:spPr/>
    </dgm:pt>
    <dgm:pt modelId="{F67E3025-16A5-4B02-B7BC-8D3755C91081}" type="pres">
      <dgm:prSet presAssocID="{44FD4148-6795-4D63-B954-428DDCCCBFE5}" presName="parentText" presStyleLbl="node1" presStyleIdx="2" presStyleCnt="4" custScaleY="101710" custLinFactNeighborY="-45913">
        <dgm:presLayoutVars>
          <dgm:chMax val="0"/>
          <dgm:bulletEnabled val="1"/>
        </dgm:presLayoutVars>
      </dgm:prSet>
      <dgm:spPr/>
      <dgm:t>
        <a:bodyPr/>
        <a:lstStyle/>
        <a:p>
          <a:endParaRPr lang="en-US"/>
        </a:p>
      </dgm:t>
    </dgm:pt>
    <dgm:pt modelId="{B0CFB0D2-665D-4C4D-A83A-09409356C066}" type="pres">
      <dgm:prSet presAssocID="{F5F2C829-021A-413C-BC3E-1427F45FCE94}" presName="spacer" presStyleCnt="0"/>
      <dgm:spPr/>
    </dgm:pt>
    <dgm:pt modelId="{2C5D1984-73C5-6847-8086-B55AF1DE86D2}" type="pres">
      <dgm:prSet presAssocID="{A6CF3195-CE4A-8C4C-A74C-662187EBE9B2}" presName="parentText" presStyleLbl="node1" presStyleIdx="3" presStyleCnt="4">
        <dgm:presLayoutVars>
          <dgm:chMax val="0"/>
          <dgm:bulletEnabled val="1"/>
        </dgm:presLayoutVars>
      </dgm:prSet>
      <dgm:spPr/>
      <dgm:t>
        <a:bodyPr/>
        <a:lstStyle/>
        <a:p>
          <a:endParaRPr lang="en-US"/>
        </a:p>
      </dgm:t>
    </dgm:pt>
  </dgm:ptLst>
  <dgm:cxnLst>
    <dgm:cxn modelId="{12D05C79-13AB-9A4D-AD54-08219D159E4C}" srcId="{9A11BB07-D431-4BF1-9E32-61BBB6CF0673}" destId="{A6CF3195-CE4A-8C4C-A74C-662187EBE9B2}" srcOrd="3" destOrd="0" parTransId="{86A617B6-AE56-FB45-8AA1-19827900BB57}" sibTransId="{E51EA1CE-C40F-3B49-95AF-794A9922C46B}"/>
    <dgm:cxn modelId="{F1EFD966-8962-4300-880C-892188F6B970}" srcId="{9A11BB07-D431-4BF1-9E32-61BBB6CF0673}" destId="{A058630F-A3A8-47B3-9E0B-A22C7B5576F2}" srcOrd="1" destOrd="0" parTransId="{05984D8E-16DD-43C3-990B-EEC235C2EF19}" sibTransId="{8FA136B9-D38B-495E-B94F-92F384E068E4}"/>
    <dgm:cxn modelId="{0B48559E-6C75-4F42-881C-C749FB636739}" type="presOf" srcId="{A6CF3195-CE4A-8C4C-A74C-662187EBE9B2}" destId="{2C5D1984-73C5-6847-8086-B55AF1DE86D2}" srcOrd="0" destOrd="0" presId="urn:microsoft.com/office/officeart/2005/8/layout/vList2"/>
    <dgm:cxn modelId="{86606E41-C7CF-4174-BAD8-C5D522B67DFF}" srcId="{9A11BB07-D431-4BF1-9E32-61BBB6CF0673}" destId="{D8E3104F-DE8D-40F1-9690-74E54BFD1907}" srcOrd="0" destOrd="0" parTransId="{BA852DDA-0221-4BD0-A4D3-6DE265178566}" sibTransId="{DCF76AF1-1944-4028-B492-A26480468388}"/>
    <dgm:cxn modelId="{E33452F4-6432-47F3-AC0E-B25426CF16CE}" type="presOf" srcId="{44FD4148-6795-4D63-B954-428DDCCCBFE5}" destId="{F67E3025-16A5-4B02-B7BC-8D3755C91081}" srcOrd="0" destOrd="0" presId="urn:microsoft.com/office/officeart/2005/8/layout/vList2"/>
    <dgm:cxn modelId="{C6AC9030-8927-4739-A24F-A2BEB95C3540}" type="presOf" srcId="{D8E3104F-DE8D-40F1-9690-74E54BFD1907}" destId="{7176A45B-EB97-4AC5-A8AE-79C44071AE83}" srcOrd="0" destOrd="0" presId="urn:microsoft.com/office/officeart/2005/8/layout/vList2"/>
    <dgm:cxn modelId="{4DAAB0D6-48A9-40AF-9BCA-66E8530BC5CB}" type="presOf" srcId="{A058630F-A3A8-47B3-9E0B-A22C7B5576F2}" destId="{CB77E901-8819-4D0F-AB99-5E7820943211}" srcOrd="0" destOrd="0" presId="urn:microsoft.com/office/officeart/2005/8/layout/vList2"/>
    <dgm:cxn modelId="{966DC0D7-9B4F-4B7E-8296-AA66FF404143}" type="presOf" srcId="{9A11BB07-D431-4BF1-9E32-61BBB6CF0673}" destId="{7378D472-AB7F-480F-B6EC-825D030FB5B1}" srcOrd="0" destOrd="0" presId="urn:microsoft.com/office/officeart/2005/8/layout/vList2"/>
    <dgm:cxn modelId="{35E263BA-95D5-418E-A4D4-F89FB94C3B01}" srcId="{9A11BB07-D431-4BF1-9E32-61BBB6CF0673}" destId="{44FD4148-6795-4D63-B954-428DDCCCBFE5}" srcOrd="2" destOrd="0" parTransId="{BFA792A3-8648-4AC2-84FB-89BAC5046E60}" sibTransId="{F5F2C829-021A-413C-BC3E-1427F45FCE94}"/>
    <dgm:cxn modelId="{12AF686D-7CA5-4DDB-AD8F-A4A5FFED91B2}" type="presParOf" srcId="{7378D472-AB7F-480F-B6EC-825D030FB5B1}" destId="{7176A45B-EB97-4AC5-A8AE-79C44071AE83}" srcOrd="0" destOrd="0" presId="urn:microsoft.com/office/officeart/2005/8/layout/vList2"/>
    <dgm:cxn modelId="{3642B586-581E-4F30-ABA9-1993BDD39E61}" type="presParOf" srcId="{7378D472-AB7F-480F-B6EC-825D030FB5B1}" destId="{C8DD127B-ECD0-49A7-ACEB-459117935E7D}" srcOrd="1" destOrd="0" presId="urn:microsoft.com/office/officeart/2005/8/layout/vList2"/>
    <dgm:cxn modelId="{8A9BB6E2-649E-4005-886E-BBEB535B960F}" type="presParOf" srcId="{7378D472-AB7F-480F-B6EC-825D030FB5B1}" destId="{CB77E901-8819-4D0F-AB99-5E7820943211}" srcOrd="2" destOrd="0" presId="urn:microsoft.com/office/officeart/2005/8/layout/vList2"/>
    <dgm:cxn modelId="{8FB7075B-0B7C-47EB-AD25-C5E93E180FE1}" type="presParOf" srcId="{7378D472-AB7F-480F-B6EC-825D030FB5B1}" destId="{E17BC67B-4CA9-4391-BB94-11C33379DAC9}" srcOrd="3" destOrd="0" presId="urn:microsoft.com/office/officeart/2005/8/layout/vList2"/>
    <dgm:cxn modelId="{1D9056A8-7D19-491F-96F6-062C716E640C}" type="presParOf" srcId="{7378D472-AB7F-480F-B6EC-825D030FB5B1}" destId="{F67E3025-16A5-4B02-B7BC-8D3755C91081}" srcOrd="4" destOrd="0" presId="urn:microsoft.com/office/officeart/2005/8/layout/vList2"/>
    <dgm:cxn modelId="{C95F8117-056C-7E40-8A37-985BBD8521AD}" type="presParOf" srcId="{7378D472-AB7F-480F-B6EC-825D030FB5B1}" destId="{B0CFB0D2-665D-4C4D-A83A-09409356C066}" srcOrd="5" destOrd="0" presId="urn:microsoft.com/office/officeart/2005/8/layout/vList2"/>
    <dgm:cxn modelId="{27AE1C9E-D8CB-1D4A-ADD9-0E99FBF62AEE}" type="presParOf" srcId="{7378D472-AB7F-480F-B6EC-825D030FB5B1}" destId="{2C5D1984-73C5-6847-8086-B55AF1DE86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73EBE9A-4387-4D43-9692-AA96B1BFA6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203CD14-EC86-5D44-87DB-3C66902441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A2C4D8-DF38-A540-B9DD-27AE640D0446}" type="datetimeFigureOut">
              <a:rPr lang="en-US" smtClean="0"/>
              <a:t>10/25/2019</a:t>
            </a:fld>
            <a:endParaRPr lang="en-US"/>
          </a:p>
        </p:txBody>
      </p:sp>
      <p:sp>
        <p:nvSpPr>
          <p:cNvPr id="4" name="Footer Placeholder 3">
            <a:extLst>
              <a:ext uri="{FF2B5EF4-FFF2-40B4-BE49-F238E27FC236}">
                <a16:creationId xmlns:a16="http://schemas.microsoft.com/office/drawing/2014/main" xmlns="" id="{1D6E8D57-0986-8C46-8B2A-37112D1785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Sept. 24, 2019</a:t>
            </a:r>
          </a:p>
        </p:txBody>
      </p:sp>
      <p:sp>
        <p:nvSpPr>
          <p:cNvPr id="5" name="Slide Number Placeholder 4">
            <a:extLst>
              <a:ext uri="{FF2B5EF4-FFF2-40B4-BE49-F238E27FC236}">
                <a16:creationId xmlns:a16="http://schemas.microsoft.com/office/drawing/2014/main" xmlns="" id="{45CAA339-07BC-6147-ABB3-A76B92ABE4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FCDDF4-2582-C24E-AE69-2E192E4B8E01}" type="slidenum">
              <a:rPr lang="en-US" smtClean="0"/>
              <a:t>‹#›</a:t>
            </a:fld>
            <a:endParaRPr lang="en-US"/>
          </a:p>
        </p:txBody>
      </p:sp>
    </p:spTree>
    <p:extLst>
      <p:ext uri="{BB962C8B-B14F-4D97-AF65-F5344CB8AC3E}">
        <p14:creationId xmlns:p14="http://schemas.microsoft.com/office/powerpoint/2010/main" val="20569660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4C2E5-21EE-474C-AD41-505AC43DB020}" type="datetimeFigureOut">
              <a:rPr lang="en-US" smtClean="0"/>
              <a:pPr/>
              <a:t>10/25/2019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Sept. 24, 2019</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766B3-38BD-F842-AD08-200BEE1EBE73}" type="slidenum">
              <a:rPr lang="en-US" smtClean="0"/>
              <a:pPr/>
              <a:t>‹#›</a:t>
            </a:fld>
            <a:endParaRPr lang="en-US"/>
          </a:p>
        </p:txBody>
      </p:sp>
    </p:spTree>
    <p:extLst>
      <p:ext uri="{BB962C8B-B14F-4D97-AF65-F5344CB8AC3E}">
        <p14:creationId xmlns:p14="http://schemas.microsoft.com/office/powerpoint/2010/main" val="12739389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acs/www/"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reativecommons.org/licenses/by-nc/3.0/" TargetMode="External"/><Relationship Id="rId4" Type="http://schemas.openxmlformats.org/officeDocument/2006/relationships/hyperlink" Target="https://essentialthinking.wordpress.com/tag/statistic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ensus.gov/newsroom/blogs/random-samplings/2011/07/what-are-census-block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rogressive-charlestown.com/2018/06/from-mystic-aquarium.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iadzany.blogspot.com/2014/09/morocco-launches-national-population.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eriatricsforcaregivers.net/check-older-adult-for-health-safety-problem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this presentation.</a:t>
            </a:r>
          </a:p>
          <a:p>
            <a:endParaRPr lang="en-US" dirty="0"/>
          </a:p>
          <a:p>
            <a:r>
              <a:rPr lang="en-US" dirty="0"/>
              <a:t>My name is [ID yourself and your LWV]</a:t>
            </a:r>
            <a:br>
              <a:rPr lang="en-US" dirty="0"/>
            </a:br>
            <a:endParaRPr lang="en-US" b="1" dirty="0"/>
          </a:p>
        </p:txBody>
      </p:sp>
      <p:sp>
        <p:nvSpPr>
          <p:cNvPr id="4" name="Slide Number Placeholder 3"/>
          <p:cNvSpPr>
            <a:spLocks noGrp="1"/>
          </p:cNvSpPr>
          <p:nvPr>
            <p:ph type="sldNum" sz="quarter" idx="5"/>
          </p:nvPr>
        </p:nvSpPr>
        <p:spPr/>
        <p:txBody>
          <a:bodyPr/>
          <a:lstStyle/>
          <a:p>
            <a:fld id="{609766B3-38BD-F842-AD08-200BEE1EBE73}" type="slidenum">
              <a:rPr lang="en-US" smtClean="0"/>
              <a:pPr/>
              <a:t>1</a:t>
            </a:fld>
            <a:endParaRPr lang="en-US"/>
          </a:p>
        </p:txBody>
      </p:sp>
      <p:sp>
        <p:nvSpPr>
          <p:cNvPr id="5" name="Footer Placeholder 4">
            <a:extLst>
              <a:ext uri="{FF2B5EF4-FFF2-40B4-BE49-F238E27FC236}">
                <a16:creationId xmlns:a16="http://schemas.microsoft.com/office/drawing/2014/main" xmlns="" id="{BEFF751D-B5F0-5D4D-B12F-105542BC09B3}"/>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9497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[Slide 3 of 3 on WHAT IS 2020 census]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After the </a:t>
            </a:r>
            <a:r>
              <a:rPr lang="en-US" sz="1200" i="0" kern="1200" dirty="0">
                <a:solidFill>
                  <a:schemeClr val="tx1"/>
                </a:solidFill>
                <a:latin typeface="+mn-lt"/>
                <a:ea typeface="+mn-ea"/>
                <a:cs typeface="+mn-cs"/>
              </a:rPr>
              <a:t>2000</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Census, the CB saw that the long form got far fewer responses than the short one. So the CB decided to shorten the decennial and use the more frequent American Community Survey (ACS) to measure many details through sampling small, representative parts of the population and using statistical methods to estimate national numbers. </a:t>
            </a:r>
            <a:r>
              <a:rPr lang="en-US" sz="1200" b="0" i="0" kern="1200" dirty="0">
                <a:solidFill>
                  <a:schemeClr val="tx1"/>
                </a:solidFill>
                <a:effectLst/>
                <a:latin typeface="+mn-lt"/>
                <a:ea typeface="+mn-ea"/>
                <a:cs typeface="+mn-cs"/>
              </a:rPr>
              <a:t>The nationwide </a:t>
            </a:r>
            <a:r>
              <a:rPr lang="en-US" sz="1200" b="0" i="0" u="sng" kern="1200" dirty="0">
                <a:solidFill>
                  <a:schemeClr val="tx1"/>
                </a:solidFill>
                <a:effectLst/>
                <a:latin typeface="+mn-lt"/>
                <a:ea typeface="+mn-ea"/>
                <a:cs typeface="+mn-cs"/>
                <a:hlinkClick r:id="rId3"/>
              </a:rPr>
              <a:t>American Community Survey (ACS)</a:t>
            </a:r>
            <a:r>
              <a:rPr lang="en-US" sz="1200" b="0" i="0" kern="1200" dirty="0">
                <a:solidFill>
                  <a:schemeClr val="tx1"/>
                </a:solidFill>
                <a:effectLst/>
                <a:latin typeface="+mn-lt"/>
                <a:ea typeface="+mn-ea"/>
                <a:cs typeface="+mn-cs"/>
              </a:rPr>
              <a:t> is a critical element of the Census Bureau's reengineered decennial census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sent to a small percentage of the population on a rotating basis throughout the decade. No household will receive the survey more often than once every five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CB conducts other surveys to measure unemployment, income, and to analyze the economic situation of people in the U.S. For example, it measures the wealth of average Americans, and is a vital tool to measure the effect of the welfare reforms of the mid-1990s.</a:t>
            </a:r>
          </a:p>
          <a:p>
            <a:r>
              <a:rPr lang="en-US" dirty="0"/>
              <a:t/>
            </a:r>
            <a:br>
              <a:rPr lang="en-US" dirty="0"/>
            </a:br>
            <a:endParaRPr lang="en-US" sz="1200"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4" tooltip="https://essentialthinking.wordpress.com/tag/statistics/">
                  <a:extLst>
                    <a:ext uri="{A12FA001-AC4F-418D-AE19-62706E023703}">
                      <ahyp:hlinkClr xmlns:ahyp="http://schemas.microsoft.com/office/drawing/2018/hyperlinkcolor" xmlns="" val="tx"/>
                    </a:ext>
                  </a:extLst>
                </a:hlinkClick>
              </a:rPr>
              <a:t>[This Photo</a:t>
            </a:r>
            <a:r>
              <a:rPr lang="en-US" sz="800" dirty="0">
                <a:solidFill>
                  <a:srgbClr val="FFFFFF"/>
                </a:solidFill>
              </a:rPr>
              <a:t> by Unknown Author is licensed under </a:t>
            </a:r>
            <a:r>
              <a:rPr lang="en-US" sz="800" dirty="0">
                <a:solidFill>
                  <a:srgbClr val="FFFFFF"/>
                </a:solidFill>
                <a:hlinkClick r:id="rId5" tooltip="https://creativecommons.org/licenses/by-nc/3.0/">
                  <a:extLst>
                    <a:ext uri="{A12FA001-AC4F-418D-AE19-62706E023703}">
                      <ahyp:hlinkClr xmlns:ahyp="http://schemas.microsoft.com/office/drawing/2018/hyperlinkcolor" xmlns="" val="tx"/>
                    </a:ext>
                  </a:extLst>
                </a:hlinkClick>
              </a:rPr>
              <a:t>CC BY-NC</a:t>
            </a:r>
            <a:r>
              <a:rPr lang="en-US" sz="800" dirty="0">
                <a:solidFill>
                  <a:srgbClr val="FFFFFF"/>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10</a:t>
            </a:fld>
            <a:endParaRPr lang="en-US"/>
          </a:p>
        </p:txBody>
      </p:sp>
      <p:sp>
        <p:nvSpPr>
          <p:cNvPr id="5" name="Footer Placeholder 4">
            <a:extLst>
              <a:ext uri="{FF2B5EF4-FFF2-40B4-BE49-F238E27FC236}">
                <a16:creationId xmlns:a16="http://schemas.microsoft.com/office/drawing/2014/main" xmlns="" id="{38839F72-099E-5745-BC3D-127A7551278A}"/>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43057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describe the four ways the Census matters</a:t>
            </a:r>
          </a:p>
        </p:txBody>
      </p:sp>
      <p:sp>
        <p:nvSpPr>
          <p:cNvPr id="4" name="Slide Number Placeholder 3"/>
          <p:cNvSpPr>
            <a:spLocks noGrp="1"/>
          </p:cNvSpPr>
          <p:nvPr>
            <p:ph type="sldNum" sz="quarter" idx="5"/>
          </p:nvPr>
        </p:nvSpPr>
        <p:spPr/>
        <p:txBody>
          <a:bodyPr/>
          <a:lstStyle/>
          <a:p>
            <a:fld id="{609766B3-38BD-F842-AD08-200BEE1EBE73}" type="slidenum">
              <a:rPr lang="en-US" smtClean="0"/>
              <a:pPr/>
              <a:t>11</a:t>
            </a:fld>
            <a:endParaRPr lang="en-US"/>
          </a:p>
        </p:txBody>
      </p:sp>
      <p:sp>
        <p:nvSpPr>
          <p:cNvPr id="5" name="Footer Placeholder 4">
            <a:extLst>
              <a:ext uri="{FF2B5EF4-FFF2-40B4-BE49-F238E27FC236}">
                <a16:creationId xmlns:a16="http://schemas.microsoft.com/office/drawing/2014/main" xmlns="" id="{A4DD31C1-A1BE-BA43-B3FA-AA7AFEE23F0B}"/>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83240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lgn="l">
              <a:buAutoNum type="arabicPeriod"/>
            </a:pPr>
            <a:endParaRPr lang="en-US" sz="1200" kern="1200" dirty="0">
              <a:solidFill>
                <a:schemeClr val="tx1"/>
              </a:solidFill>
              <a:latin typeface="+mn-lt"/>
              <a:ea typeface="+mn-ea"/>
              <a:cs typeface="+mn-cs"/>
            </a:endParaRPr>
          </a:p>
          <a:p>
            <a:pPr marL="228600" lvl="0" indent="-228600">
              <a:buAutoNum type="arabicPeriod"/>
            </a:pPr>
            <a:r>
              <a:rPr lang="en-US" sz="1200" kern="1200" dirty="0">
                <a:solidFill>
                  <a:schemeClr val="tx1"/>
                </a:solidFill>
                <a:latin typeface="+mn-lt"/>
                <a:ea typeface="+mn-ea"/>
                <a:cs typeface="+mn-cs"/>
              </a:rPr>
              <a:t>Required by U.S. constitution to</a:t>
            </a:r>
            <a:r>
              <a:rPr lang="en-US" sz="1200" i="1" u="none" kern="1200" dirty="0">
                <a:solidFill>
                  <a:schemeClr val="tx1"/>
                </a:solidFill>
                <a:latin typeface="+mn-lt"/>
                <a:ea typeface="+mn-ea"/>
                <a:cs typeface="+mn-cs"/>
              </a:rPr>
              <a:t> </a:t>
            </a:r>
            <a:r>
              <a:rPr lang="en-US" sz="1200" i="0" u="none" kern="1200" dirty="0">
                <a:solidFill>
                  <a:schemeClr val="tx1"/>
                </a:solidFill>
                <a:latin typeface="+mn-lt"/>
                <a:ea typeface="+mn-ea"/>
                <a:cs typeface="+mn-cs"/>
              </a:rPr>
              <a:t>apportion</a:t>
            </a:r>
            <a:r>
              <a:rPr lang="en-US" sz="1200" u="sng" kern="1200" dirty="0">
                <a:solidFill>
                  <a:schemeClr val="tx1"/>
                </a:solidFill>
                <a:latin typeface="+mn-lt"/>
                <a:ea typeface="+mn-ea"/>
                <a:cs typeface="+mn-cs"/>
              </a:rPr>
              <a:t> Members of Congress across the states.</a:t>
            </a:r>
            <a:r>
              <a:rPr lang="en-US" sz="1200" u="none" kern="1200" dirty="0">
                <a:solidFill>
                  <a:schemeClr val="tx1"/>
                </a:solidFill>
                <a:latin typeface="+mn-lt"/>
                <a:ea typeface="+mn-ea"/>
                <a:cs typeface="+mn-cs"/>
              </a:rPr>
              <a:t> Michigan now has 14; we may go down to 13 if our population drops more than the national average.</a:t>
            </a:r>
            <a:endParaRPr lang="en-US" sz="1200" u="sng" kern="1200" dirty="0">
              <a:solidFill>
                <a:schemeClr val="tx1"/>
              </a:solidFill>
              <a:latin typeface="+mn-lt"/>
              <a:ea typeface="+mn-ea"/>
              <a:cs typeface="+mn-cs"/>
            </a:endParaRPr>
          </a:p>
          <a:p>
            <a:pPr marL="228600" lvl="0" indent="-228600">
              <a:buAutoNum type="arabicPeriod"/>
            </a:pPr>
            <a:endParaRPr lang="en-US" sz="1200" u="sng"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It also provides states with information they </a:t>
            </a:r>
            <a:r>
              <a:rPr lang="en-US" sz="1200" u="sng" kern="1200" dirty="0">
                <a:solidFill>
                  <a:schemeClr val="tx1"/>
                </a:solidFill>
                <a:latin typeface="+mn-lt"/>
                <a:ea typeface="+mn-ea"/>
                <a:cs typeface="+mn-cs"/>
              </a:rPr>
              <a:t>use to draw congressional and state legislative districts. </a:t>
            </a:r>
          </a:p>
          <a:p>
            <a:pPr lvl="0"/>
            <a:r>
              <a:rPr lang="en-US" sz="1200" kern="1200" dirty="0">
                <a:solidFill>
                  <a:schemeClr val="tx1"/>
                </a:solidFill>
                <a:latin typeface="+mn-lt"/>
                <a:ea typeface="+mn-ea"/>
                <a:cs typeface="+mn-cs"/>
              </a:rPr>
              <a:t>Remember Prop 2, the VNP’s state constitutional amendment passed in Nov. 2018? </a:t>
            </a:r>
          </a:p>
          <a:p>
            <a:pPr lvl="0"/>
            <a:r>
              <a:rPr lang="en-US" sz="1200" kern="1200" dirty="0">
                <a:solidFill>
                  <a:schemeClr val="tx1"/>
                </a:solidFill>
                <a:latin typeface="+mn-lt"/>
                <a:ea typeface="+mn-ea"/>
                <a:cs typeface="+mn-cs"/>
              </a:rPr>
              <a:t>The new citizen redistricting commission needs census data to draw new districts.</a:t>
            </a:r>
          </a:p>
          <a:p>
            <a:pPr lvl="0"/>
            <a:endParaRPr lang="en-US" sz="1200" kern="1200" dirty="0">
              <a:solidFill>
                <a:schemeClr val="tx1"/>
              </a:solidFill>
              <a:latin typeface="+mn-lt"/>
              <a:ea typeface="+mn-ea"/>
              <a:cs typeface="+mn-cs"/>
            </a:endParaRPr>
          </a:p>
          <a:p>
            <a:r>
              <a:rPr lang="en-US" dirty="0"/>
              <a:t>Census provides precise information about how many people live where,</a:t>
            </a:r>
            <a:r>
              <a:rPr lang="en-US" baseline="0" dirty="0"/>
              <a:t> down to specific census (not city) blocks; plus basic information about those people (the 7 questions described earlier)</a:t>
            </a:r>
          </a:p>
          <a:p>
            <a:endParaRPr lang="en-US" baseline="0" dirty="0"/>
          </a:p>
          <a:p>
            <a:pPr lvl="0"/>
            <a:r>
              <a:rPr lang="en-US" sz="1200" kern="1200" dirty="0">
                <a:solidFill>
                  <a:schemeClr val="tx1"/>
                </a:solidFill>
                <a:latin typeface="+mn-lt"/>
                <a:ea typeface="+mn-ea"/>
                <a:cs typeface="+mn-cs"/>
              </a:rPr>
              <a:t>However, this information CANNOT be revealed more specifically than by a census block. NO INDIVIDUAL INFORMATION CAN BE REVEALED. Federal law. $250,000 fine and jail sentence for violation.</a:t>
            </a:r>
          </a:p>
          <a:p>
            <a:pPr lvl="0"/>
            <a:endParaRPr lang="en-US" dirty="0"/>
          </a:p>
          <a:p>
            <a:pPr lvl="0"/>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12</a:t>
            </a:fld>
            <a:endParaRPr lang="en-US"/>
          </a:p>
        </p:txBody>
      </p:sp>
      <p:sp>
        <p:nvSpPr>
          <p:cNvPr id="5" name="Footer Placeholder 4">
            <a:extLst>
              <a:ext uri="{FF2B5EF4-FFF2-40B4-BE49-F238E27FC236}">
                <a16:creationId xmlns:a16="http://schemas.microsoft.com/office/drawing/2014/main" xmlns="" id="{715C84F9-2826-C049-BDB1-AADD13F49CDB}"/>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66516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Second, Census data is used to distribute federal aid, about 675 billions of dollars nationally. MI got 29 Billion in FY 2016.</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See the handout, “Counting for Dollars 2020 MICHIGAN.”</a:t>
            </a:r>
          </a:p>
          <a:p>
            <a:pPr lvl="0"/>
            <a:r>
              <a:rPr lang="en-US" sz="1200" kern="1200" dirty="0">
                <a:solidFill>
                  <a:schemeClr val="tx1"/>
                </a:solidFill>
                <a:latin typeface="+mn-lt"/>
                <a:ea typeface="+mn-ea"/>
                <a:cs typeface="+mn-cs"/>
              </a:rPr>
              <a:t>The back side shows allocation of funds from 55 large Federal spending programs that were guided by data derived from the 2010 Census (fiscal year 2016).</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13</a:t>
            </a:fld>
            <a:endParaRPr lang="en-US"/>
          </a:p>
        </p:txBody>
      </p:sp>
      <p:sp>
        <p:nvSpPr>
          <p:cNvPr id="5" name="Footer Placeholder 4">
            <a:extLst>
              <a:ext uri="{FF2B5EF4-FFF2-40B4-BE49-F238E27FC236}">
                <a16:creationId xmlns:a16="http://schemas.microsoft.com/office/drawing/2014/main" xmlns="" id="{1E4D13D2-CAAF-C243-AE53-9225997A3EFB}"/>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403916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Third, GOVERNMENTS use it. </a:t>
            </a:r>
          </a:p>
          <a:p>
            <a:pPr lvl="0"/>
            <a:r>
              <a:rPr lang="en-US" sz="1200" kern="1200" dirty="0">
                <a:solidFill>
                  <a:schemeClr val="tx1"/>
                </a:solidFill>
                <a:latin typeface="+mn-lt"/>
                <a:ea typeface="+mn-ea"/>
                <a:cs typeface="+mn-cs"/>
              </a:rPr>
              <a:t>Federal, state, local and tribal governments use census data to:</a:t>
            </a:r>
          </a:p>
          <a:p>
            <a:pPr marL="171450" lvl="0" indent="-171450">
              <a:buFont typeface="Arial" panose="020B0604020202020204" pitchFamily="34" charset="0"/>
              <a:buChar char="•"/>
            </a:pPr>
            <a:r>
              <a:rPr lang="en-US" sz="1200" kern="1200" dirty="0">
                <a:solidFill>
                  <a:schemeClr val="tx1"/>
                </a:solidFill>
                <a:latin typeface="+mn-lt"/>
                <a:ea typeface="+mn-ea"/>
                <a:cs typeface="+mn-cs"/>
              </a:rPr>
              <a:t>Decide the location and characteristics of new housing and public facilities,</a:t>
            </a:r>
          </a:p>
          <a:p>
            <a:pPr marL="171450" lvl="0" indent="-171450">
              <a:buFont typeface="Arial" panose="020B0604020202020204" pitchFamily="34" charset="0"/>
              <a:buChar char="•"/>
            </a:pPr>
            <a:r>
              <a:rPr lang="en-US" sz="1200" kern="1200" dirty="0">
                <a:solidFill>
                  <a:schemeClr val="tx1"/>
                </a:solidFill>
                <a:latin typeface="+mn-lt"/>
                <a:ea typeface="+mn-ea"/>
                <a:cs typeface="+mn-cs"/>
              </a:rPr>
              <a:t>Examine the demographic characteristics of communities, states, and the US to make significant decisions such as:</a:t>
            </a:r>
          </a:p>
          <a:p>
            <a:pPr marL="171450" lvl="0" indent="-171450">
              <a:buFont typeface="Arial" panose="020B0604020202020204" pitchFamily="34" charset="0"/>
              <a:buChar char="•"/>
            </a:pPr>
            <a:r>
              <a:rPr lang="en-US" sz="1200" kern="1200" dirty="0">
                <a:solidFill>
                  <a:schemeClr val="tx1"/>
                </a:solidFill>
                <a:latin typeface="+mn-lt"/>
                <a:ea typeface="+mn-ea"/>
                <a:cs typeface="+mn-cs"/>
              </a:rPr>
              <a:t>To plan transportation systems and roadways,</a:t>
            </a:r>
          </a:p>
          <a:p>
            <a:pPr marL="171450" lvl="0" indent="-171450">
              <a:buFont typeface="Arial" panose="020B0604020202020204" pitchFamily="34" charset="0"/>
              <a:buChar char="•"/>
            </a:pPr>
            <a:r>
              <a:rPr lang="en-US" sz="1200" kern="1200" dirty="0">
                <a:solidFill>
                  <a:schemeClr val="tx1"/>
                </a:solidFill>
                <a:latin typeface="+mn-lt"/>
                <a:ea typeface="+mn-ea"/>
                <a:cs typeface="+mn-cs"/>
              </a:rPr>
              <a:t>To determine size and location of police and fire precincts.</a:t>
            </a:r>
          </a:p>
          <a:p>
            <a:pPr marL="171450" lvl="0" indent="-171450">
              <a:buFont typeface="Arial" panose="020B0604020202020204" pitchFamily="34" charset="0"/>
              <a:buChar char="•"/>
            </a:pPr>
            <a:r>
              <a:rPr lang="en-US" sz="1200" kern="1200" dirty="0">
                <a:solidFill>
                  <a:schemeClr val="tx1"/>
                </a:solidFill>
                <a:latin typeface="+mn-lt"/>
                <a:ea typeface="+mn-ea"/>
                <a:cs typeface="+mn-cs"/>
              </a:rPr>
              <a:t>To create local areas for elections, schools, utilities, etc.</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14</a:t>
            </a:fld>
            <a:endParaRPr lang="en-US"/>
          </a:p>
        </p:txBody>
      </p:sp>
      <p:sp>
        <p:nvSpPr>
          <p:cNvPr id="5" name="Footer Placeholder 4">
            <a:extLst>
              <a:ext uri="{FF2B5EF4-FFF2-40B4-BE49-F238E27FC236}">
                <a16:creationId xmlns:a16="http://schemas.microsoft.com/office/drawing/2014/main" xmlns="" id="{218EF1F2-C5ED-8D40-85BB-281BADD04A79}"/>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99728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PRIVATE SECTOR also use census data. Businesses use data to understand where their</a:t>
            </a:r>
            <a:r>
              <a:rPr lang="en-US" baseline="0" dirty="0"/>
              <a:t> customers are; to understand the nature of their present and potential future customers’ income, age, sex, etc.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BUT NOT ABOUT INDIVIDUAL PEOPLE OR HOUSEHOLDS. Smallest group disclosed is census blocks, which are the </a:t>
            </a:r>
            <a:r>
              <a:rPr lang="en-US" sz="1200" b="0" i="0" kern="1200" dirty="0">
                <a:solidFill>
                  <a:schemeClr val="tx1"/>
                </a:solidFill>
                <a:effectLst/>
                <a:latin typeface="+mn-lt"/>
                <a:ea typeface="+mn-ea"/>
                <a:cs typeface="+mn-cs"/>
              </a:rPr>
              <a:t>smallest level of geography you can get basic demographic data for, such as total population by age, sex, and race. Used for drawing legislative district lines. Individual and household information will not be made public for 72 years, 2092.</a:t>
            </a:r>
          </a:p>
          <a:p>
            <a:endParaRPr lang="en-US" baseline="0" dirty="0"/>
          </a:p>
          <a:p>
            <a:r>
              <a:rPr lang="en-US" baseline="0" dirty="0"/>
              <a:t>[Info on CENSUS blocks is here: </a:t>
            </a:r>
            <a:r>
              <a:rPr lang="en-US" dirty="0">
                <a:hlinkClick r:id="rId3"/>
              </a:rPr>
              <a:t>https://www.census.gov/newsroom/blogs/random-samplings/2011/07/what-are-census-blocks.html</a:t>
            </a:r>
            <a:r>
              <a:rPr lang="en-US" dirty="0"/>
              <a:t>]</a:t>
            </a:r>
          </a:p>
          <a:p>
            <a:endParaRPr lang="en-US" baseline="0" dirty="0"/>
          </a:p>
          <a:p>
            <a:r>
              <a:rPr lang="en-US" baseline="0" dirty="0"/>
              <a:t>Academics and think-tanks use the data.</a:t>
            </a:r>
          </a:p>
          <a:p>
            <a:r>
              <a:rPr lang="en-US" baseline="0" dirty="0"/>
              <a:t>Individuals use the census for purposes similar to various groups, with the best example being genealogists. </a:t>
            </a:r>
          </a:p>
          <a:p>
            <a:r>
              <a:rPr lang="en-US" baseline="0" dirty="0"/>
              <a:t>If you are not a genealogist, ask someone you know who is, and you will quickly find a deep attachment to, and reliance on, the census.</a:t>
            </a:r>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15</a:t>
            </a:fld>
            <a:endParaRPr lang="en-US"/>
          </a:p>
        </p:txBody>
      </p:sp>
      <p:sp>
        <p:nvSpPr>
          <p:cNvPr id="5" name="Footer Placeholder 4">
            <a:extLst>
              <a:ext uri="{FF2B5EF4-FFF2-40B4-BE49-F238E27FC236}">
                <a16:creationId xmlns:a16="http://schemas.microsoft.com/office/drawing/2014/main" xmlns="" id="{8B9C8A55-3847-7C40-B8B9-6DCA8BF7D300}"/>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99282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go through more details: When? Who? And Where?</a:t>
            </a:r>
          </a:p>
        </p:txBody>
      </p:sp>
      <p:sp>
        <p:nvSpPr>
          <p:cNvPr id="4" name="Slide Number Placeholder 3"/>
          <p:cNvSpPr>
            <a:spLocks noGrp="1"/>
          </p:cNvSpPr>
          <p:nvPr>
            <p:ph type="sldNum" sz="quarter" idx="5"/>
          </p:nvPr>
        </p:nvSpPr>
        <p:spPr/>
        <p:txBody>
          <a:bodyPr/>
          <a:lstStyle/>
          <a:p>
            <a:fld id="{609766B3-38BD-F842-AD08-200BEE1EBE73}" type="slidenum">
              <a:rPr lang="en-US" smtClean="0"/>
              <a:pPr/>
              <a:t>16</a:t>
            </a:fld>
            <a:endParaRPr lang="en-US"/>
          </a:p>
        </p:txBody>
      </p:sp>
      <p:sp>
        <p:nvSpPr>
          <p:cNvPr id="5" name="Footer Placeholder 4">
            <a:extLst>
              <a:ext uri="{FF2B5EF4-FFF2-40B4-BE49-F238E27FC236}">
                <a16:creationId xmlns:a16="http://schemas.microsoft.com/office/drawing/2014/main" xmlns="" id="{2D78F09B-1D05-2043-B997-A959317C5F7C}"/>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81933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The slide says it begins in March, but it will really begin in Jan. 2020 in </a:t>
            </a:r>
            <a:r>
              <a:rPr lang="en-US" sz="1200" kern="1200" dirty="0" err="1">
                <a:solidFill>
                  <a:schemeClr val="tx1"/>
                </a:solidFill>
                <a:latin typeface="+mn-lt"/>
                <a:ea typeface="+mn-ea"/>
                <a:cs typeface="+mn-cs"/>
              </a:rPr>
              <a:t>Toksook</a:t>
            </a:r>
            <a:r>
              <a:rPr lang="en-US" sz="1200" kern="1200" dirty="0">
                <a:solidFill>
                  <a:schemeClr val="tx1"/>
                </a:solidFill>
                <a:latin typeface="+mn-lt"/>
                <a:ea typeface="+mn-ea"/>
                <a:cs typeface="+mn-cs"/>
              </a:rPr>
              <a:t> Bay, AK while ground is still frozen to allow access to difficult sites.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Starting in mid-March 2020, people in hard to count areas (rural areas, areas which have historically low rates of return, areas where minorities live, areas not served by broadband</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areas with undocumented people</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will receive one, and then a second, mailing about how to take the census.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April 1, 2020 is official census day. The count is of people living in the U.S. then: born by then or on that day; died after that day. However, the counting will go on until the end of June.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d. The Census Bureau will deliver to the President the counts for apportioning the Congress by 12-31-2020.</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e. The Census Bureau will deliver to the </a:t>
            </a:r>
            <a:r>
              <a:rPr lang="en-US" sz="1200" kern="1200" dirty="0" err="1">
                <a:solidFill>
                  <a:schemeClr val="tx1"/>
                </a:solidFill>
                <a:latin typeface="+mn-lt"/>
                <a:ea typeface="+mn-ea"/>
                <a:cs typeface="+mn-cs"/>
              </a:rPr>
              <a:t>Secy</a:t>
            </a:r>
            <a:r>
              <a:rPr lang="en-US" sz="1200" kern="1200" dirty="0">
                <a:solidFill>
                  <a:schemeClr val="tx1"/>
                </a:solidFill>
                <a:latin typeface="+mn-lt"/>
                <a:ea typeface="+mn-ea"/>
                <a:cs typeface="+mn-cs"/>
              </a:rPr>
              <a:t> of State of each state by April 1, 2021, the counts for redistricting within each state. In Michigan, the redistricting lines for U.S. Congress, and state house and senate, will be done by the Citizen Redistricting Commission, per the vote last November to amend the state Constitution to take that job away from the legislature. </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17</a:t>
            </a:fld>
            <a:endParaRPr lang="en-US"/>
          </a:p>
        </p:txBody>
      </p:sp>
      <p:sp>
        <p:nvSpPr>
          <p:cNvPr id="5" name="Footer Placeholder 4">
            <a:extLst>
              <a:ext uri="{FF2B5EF4-FFF2-40B4-BE49-F238E27FC236}">
                <a16:creationId xmlns:a16="http://schemas.microsoft.com/office/drawing/2014/main" xmlns="" id="{6F9C7E76-4DD8-C644-BDB9-B9F7373EBFDA}"/>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9228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The Census Bureau, part of the Dept. of Commerce, has over 4,000 permanent employees, and many of them will work on the census. They began educating everyone about the Census a year ago, and will ramp that up over the next year. Their website, </a:t>
            </a:r>
            <a:r>
              <a:rPr lang="en-US" sz="1200" kern="1200" dirty="0" err="1">
                <a:solidFill>
                  <a:schemeClr val="tx1"/>
                </a:solidFill>
                <a:latin typeface="+mn-lt"/>
                <a:ea typeface="+mn-ea"/>
                <a:cs typeface="+mn-cs"/>
              </a:rPr>
              <a:t>www.census.gov</a:t>
            </a:r>
            <a:r>
              <a:rPr lang="en-US" sz="1200" kern="1200" dirty="0">
                <a:solidFill>
                  <a:schemeClr val="tx1"/>
                </a:solidFill>
                <a:latin typeface="+mn-lt"/>
                <a:ea typeface="+mn-ea"/>
                <a:cs typeface="+mn-cs"/>
              </a:rPr>
              <a:t>, has enormous amounts of information.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b. Much of the work on the ground will be done by temporary CB workers. The CB </a:t>
            </a:r>
            <a:r>
              <a:rPr lang="en-US" sz="1200" i="0" u="none" strike="noStrike" kern="1200" dirty="0">
                <a:solidFill>
                  <a:schemeClr val="tx1"/>
                </a:solidFill>
                <a:latin typeface="+mn-lt"/>
                <a:ea typeface="+mn-ea"/>
                <a:cs typeface="+mn-cs"/>
              </a:rPr>
              <a:t>is hiring</a:t>
            </a:r>
            <a:endParaRPr lang="en-US" sz="1200" i="0" u="none" strike="sngStrike" kern="1200" dirty="0">
              <a:solidFill>
                <a:schemeClr val="tx1"/>
              </a:solidFill>
              <a:latin typeface="+mn-lt"/>
              <a:ea typeface="+mn-ea"/>
              <a:cs typeface="+mn-cs"/>
            </a:endParaRPr>
          </a:p>
          <a:p>
            <a:r>
              <a:rPr lang="en-US" sz="1200" kern="1200" dirty="0">
                <a:solidFill>
                  <a:schemeClr val="tx1"/>
                </a:solidFill>
                <a:latin typeface="+mn-lt"/>
                <a:ea typeface="+mn-ea"/>
                <a:cs typeface="+mn-cs"/>
              </a:rPr>
              <a:t>hundreds of thousands of them. They will knock on doors and staff local offices. They will follow-up at addresses where no form has been returned.</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c. In addition, many non-profits will provide volunteers to spread the word in local communities by educating people about how the census matters to them, b/c the counts determine allocation of money that every community and neighborhood needs and uses, from Medicaid to roadbuilding.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d. I urge you to consider either a temporary CB job, or joining in the effort to spread the word about the census, and dispel the misunderstandings and fear that many have.</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18</a:t>
            </a:fld>
            <a:endParaRPr lang="en-US"/>
          </a:p>
        </p:txBody>
      </p:sp>
      <p:sp>
        <p:nvSpPr>
          <p:cNvPr id="5" name="Footer Placeholder 4">
            <a:extLst>
              <a:ext uri="{FF2B5EF4-FFF2-40B4-BE49-F238E27FC236}">
                <a16:creationId xmlns:a16="http://schemas.microsoft.com/office/drawing/2014/main" xmlns="" id="{862D481A-EDEE-5A4A-8364-5D11878BD833}"/>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511469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Everywhere that people live: houses and apartments and condo’s; health care facilities; prisons, homeless shelters; military facilities; group homes.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CB has developed rules and standards for counting people under all circumstances: children whose parents share custody; people in the hospital for however long.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Census workers will look not only at homeless shelters, but under bridges and in tent cities.</a:t>
            </a:r>
            <a:r>
              <a:rPr lang="en-US" dirty="0"/>
              <a:t> </a:t>
            </a:r>
          </a:p>
        </p:txBody>
      </p:sp>
      <p:sp>
        <p:nvSpPr>
          <p:cNvPr id="4" name="Slide Number Placeholder 3"/>
          <p:cNvSpPr>
            <a:spLocks noGrp="1"/>
          </p:cNvSpPr>
          <p:nvPr>
            <p:ph type="sldNum" sz="quarter" idx="10"/>
          </p:nvPr>
        </p:nvSpPr>
        <p:spPr/>
        <p:txBody>
          <a:bodyPr/>
          <a:lstStyle/>
          <a:p>
            <a:fld id="{609766B3-38BD-F842-AD08-200BEE1EBE73}" type="slidenum">
              <a:rPr lang="en-US" smtClean="0"/>
              <a:pPr/>
              <a:t>19</a:t>
            </a:fld>
            <a:endParaRPr lang="en-US"/>
          </a:p>
        </p:txBody>
      </p:sp>
      <p:sp>
        <p:nvSpPr>
          <p:cNvPr id="5" name="Footer Placeholder 4">
            <a:extLst>
              <a:ext uri="{FF2B5EF4-FFF2-40B4-BE49-F238E27FC236}">
                <a16:creationId xmlns:a16="http://schemas.microsoft.com/office/drawing/2014/main" xmlns="" id="{86BFD082-D217-F644-AA5D-BBA9835C4197}"/>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72220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League of Women Voters’ mission is to empower voters and defend democracy.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are a nonpartisan political organization encouraging informed and active participation in government.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do not support or oppose political candidates or political parties.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League studies issues and sometimes supports legislation or ballot proposals, as we did with last fall’s two constitutional amendments: Prop 2 to put legislative redistricting in the hands of a citizen commission, and Prop 3 to enshrine voting rights in the constitution.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League influences policy through education,  advocacy, and litigation.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league is an organization fully committed to diversity, equity, and inclusion in principle and in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2</a:t>
            </a:fld>
            <a:endParaRPr lang="en-US"/>
          </a:p>
        </p:txBody>
      </p:sp>
      <p:sp>
        <p:nvSpPr>
          <p:cNvPr id="5" name="Footer Placeholder 4">
            <a:extLst>
              <a:ext uri="{FF2B5EF4-FFF2-40B4-BE49-F238E27FC236}">
                <a16:creationId xmlns:a16="http://schemas.microsoft.com/office/drawing/2014/main" xmlns="" id="{72403011-9F4E-2C42-8226-3E643C080D12}"/>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598811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recall getting long census forms; or having someone come to your door to help you fill it out. </a:t>
            </a:r>
          </a:p>
          <a:p>
            <a:r>
              <a:rPr lang="en-US" dirty="0"/>
              <a:t>2020 will be different.</a:t>
            </a:r>
          </a:p>
        </p:txBody>
      </p:sp>
      <p:sp>
        <p:nvSpPr>
          <p:cNvPr id="4" name="Slide Number Placeholder 3"/>
          <p:cNvSpPr>
            <a:spLocks noGrp="1"/>
          </p:cNvSpPr>
          <p:nvPr>
            <p:ph type="sldNum" sz="quarter" idx="5"/>
          </p:nvPr>
        </p:nvSpPr>
        <p:spPr/>
        <p:txBody>
          <a:bodyPr/>
          <a:lstStyle/>
          <a:p>
            <a:fld id="{609766B3-38BD-F842-AD08-200BEE1EBE73}" type="slidenum">
              <a:rPr lang="en-US" smtClean="0"/>
              <a:pPr/>
              <a:t>20</a:t>
            </a:fld>
            <a:endParaRPr lang="en-US"/>
          </a:p>
        </p:txBody>
      </p:sp>
      <p:sp>
        <p:nvSpPr>
          <p:cNvPr id="5" name="Footer Placeholder 4">
            <a:extLst>
              <a:ext uri="{FF2B5EF4-FFF2-40B4-BE49-F238E27FC236}">
                <a16:creationId xmlns:a16="http://schemas.microsoft.com/office/drawing/2014/main" xmlns="" id="{FDD9C2E5-38B0-314C-B1F8-C7021D613DDD}"/>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94202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a:solidFill>
                  <a:schemeClr val="tx1"/>
                </a:solidFill>
                <a:latin typeface="+mn-lt"/>
                <a:ea typeface="+mn-ea"/>
                <a:cs typeface="+mn-cs"/>
              </a:rPr>
              <a:t>Earliest censuses done by census takers going from place to place and writing down answers; evolved to mailing forms plus census takers visiting. Each decade the method has changed.</a:t>
            </a:r>
          </a:p>
          <a:p>
            <a:pPr lvl="1"/>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For 2020, response can be by mailing back a paper form, using a phone, or using the internet. </a:t>
            </a:r>
            <a:r>
              <a:rPr lang="en-US" sz="1200" i="0" kern="1200" dirty="0">
                <a:solidFill>
                  <a:schemeClr val="tx1"/>
                </a:solidFill>
                <a:latin typeface="+mn-lt"/>
                <a:ea typeface="+mn-ea"/>
                <a:cs typeface="+mn-cs"/>
              </a:rPr>
              <a:t>Each household will receive a card in the mail from the Census Bureau with a unique ID. Response can be made by requesting and mailing back a paper form, using a phone, or using the internet. The form and instructions can be provided in 12 different languages.</a:t>
            </a:r>
          </a:p>
          <a:p>
            <a:pPr lvl="1"/>
            <a:endParaRPr lang="en-US" sz="1200" i="1"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CB tailoring approach based on what they know about each census tract (about 4,000 people), aiming to get responses from groups likely to be fearful, or to not understand how a complete count benefits them. CB survey just showed that 45% of people don’t know that census determines distribution of federal funding.</a:t>
            </a:r>
          </a:p>
          <a:p>
            <a:pPr lvl="1"/>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CB encouraging local Complete Count Committees, initiated by elected leaders The committees should include members who can effectively reach out to various groups by ethnicity, age, location, education, faith, etc. Here’s a bit more about them [next slide]</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21</a:t>
            </a:fld>
            <a:endParaRPr lang="en-US"/>
          </a:p>
        </p:txBody>
      </p:sp>
      <p:sp>
        <p:nvSpPr>
          <p:cNvPr id="5" name="Footer Placeholder 4">
            <a:extLst>
              <a:ext uri="{FF2B5EF4-FFF2-40B4-BE49-F238E27FC236}">
                <a16:creationId xmlns:a16="http://schemas.microsoft.com/office/drawing/2014/main" xmlns="" id="{83139591-3968-1543-91BB-575514AE9A56}"/>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06746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is promoting Complete Count Committees at every level of government: national, state, county, city, township, and tribal. </a:t>
            </a:r>
          </a:p>
          <a:p>
            <a:endParaRPr lang="en-US" dirty="0"/>
          </a:p>
          <a:p>
            <a:r>
              <a:rPr lang="en-US" dirty="0"/>
              <a:t>A CCC should have a broad spectrum of gov’t and community leaders from education, healthcare, social service agencies, churches and other trusted voices whose knowledge of, and connection to, the local communities will lead to a successful census count. </a:t>
            </a:r>
          </a:p>
          <a:p>
            <a:r>
              <a:rPr lang="en-US" dirty="0"/>
              <a:t>Goal: A TRUSTED MESSENGER delivers a PERSUASIVE MESSAGE.</a:t>
            </a:r>
          </a:p>
          <a:p>
            <a:endParaRPr lang="en-US" dirty="0"/>
          </a:p>
          <a:p>
            <a:r>
              <a:rPr lang="en-US" dirty="0"/>
              <a:t>The Census Bureau website has lots of material for CCC’s to use, including detailed CENSUS information about where areas with low response rates are located, and the Census demographics of those areas—to help localities figure out how to improve the response rate. </a:t>
            </a:r>
          </a:p>
          <a:p>
            <a:endParaRPr lang="en-US" dirty="0"/>
          </a:p>
          <a:p>
            <a:r>
              <a:rPr lang="en-US" dirty="0"/>
              <a:t>The CCC is especially important for reaching those “hard to count” communities—people less likely to know about the census and why it matters, and thus less likely to respond to it.</a:t>
            </a:r>
          </a:p>
          <a:p>
            <a:endParaRPr lang="en-US" dirty="0"/>
          </a:p>
          <a:p>
            <a:r>
              <a:rPr lang="en-US" dirty="0"/>
              <a:t>For information about your local CCC, contact the administrator for </a:t>
            </a:r>
            <a:r>
              <a:rPr lang="en-US"/>
              <a:t>your township, city </a:t>
            </a:r>
            <a:r>
              <a:rPr lang="en-US" dirty="0"/>
              <a:t>or county.</a:t>
            </a:r>
          </a:p>
        </p:txBody>
      </p:sp>
      <p:sp>
        <p:nvSpPr>
          <p:cNvPr id="4" name="Slide Number Placeholder 3"/>
          <p:cNvSpPr>
            <a:spLocks noGrp="1"/>
          </p:cNvSpPr>
          <p:nvPr>
            <p:ph type="sldNum" sz="quarter" idx="5"/>
          </p:nvPr>
        </p:nvSpPr>
        <p:spPr/>
        <p:txBody>
          <a:bodyPr/>
          <a:lstStyle/>
          <a:p>
            <a:fld id="{609766B3-38BD-F842-AD08-200BEE1EBE73}" type="slidenum">
              <a:rPr lang="en-US" smtClean="0"/>
              <a:pPr/>
              <a:t>22</a:t>
            </a:fld>
            <a:endParaRPr lang="en-US"/>
          </a:p>
        </p:txBody>
      </p:sp>
      <p:sp>
        <p:nvSpPr>
          <p:cNvPr id="5" name="Footer Placeholder 4">
            <a:extLst>
              <a:ext uri="{FF2B5EF4-FFF2-40B4-BE49-F238E27FC236}">
                <a16:creationId xmlns:a16="http://schemas.microsoft.com/office/drawing/2014/main" xmlns="" id="{E882E9B5-F840-A54F-8135-746AF439B069}"/>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62543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slide shows how serious the Census Bureau is about getting responses from EVERYONE.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the 2020 Census, the Census Bureau will provide the Internet Self-Response Instrument and Census Questionnaire Assistance in 12 non-English languages; enumerator instrument, bilingual paper questionnaire, bilingual mailing, and field enumeration materials in Spanish;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language guides, language glossaries, and language identification card in 59 non-English languages. The languages were identified thru CB surveys and focus groups which showed </a:t>
            </a:r>
            <a:r>
              <a:rPr lang="en-US" i="0" baseline="0" dirty="0"/>
              <a:t>households in which these languages are used rather than English, and the CB doesn’t want that to prevent people being counted.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trike="sngStrike"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23</a:t>
            </a:fld>
            <a:endParaRPr lang="en-US"/>
          </a:p>
        </p:txBody>
      </p:sp>
      <p:sp>
        <p:nvSpPr>
          <p:cNvPr id="5" name="Footer Placeholder 4">
            <a:extLst>
              <a:ext uri="{FF2B5EF4-FFF2-40B4-BE49-F238E27FC236}">
                <a16:creationId xmlns:a16="http://schemas.microsoft.com/office/drawing/2014/main" xmlns="" id="{D6F2159A-5870-124C-AEED-8833F0506318}"/>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374765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CENSUS INFORMATION CAN ILLUSTRATE TRENDS OVER TIME. </a:t>
            </a:r>
          </a:p>
          <a:p>
            <a:endParaRPr lang="en-US" dirty="0"/>
          </a:p>
          <a:p>
            <a:r>
              <a:rPr lang="en-US" dirty="0"/>
              <a:t>Information in this chart is from the Decennial Censuses from 1850 through 2016. </a:t>
            </a:r>
          </a:p>
          <a:p>
            <a:endParaRPr lang="en-US" dirty="0"/>
          </a:p>
          <a:p>
            <a:r>
              <a:rPr lang="en-US" dirty="0"/>
              <a:t>[The 2016 information is from the American Community Survey, a relatively small, annual survey that is then extrapolated by statisticians to reflect the whole country. ]</a:t>
            </a:r>
          </a:p>
          <a:p>
            <a:endParaRPr lang="en-US" dirty="0"/>
          </a:p>
          <a:p>
            <a:r>
              <a:rPr lang="en-US" dirty="0"/>
              <a:t>This chart shows the changing </a:t>
            </a:r>
            <a:r>
              <a:rPr lang="en-US" b="1" dirty="0"/>
              <a:t>share of foreign-born population by region of residence</a:t>
            </a:r>
            <a:r>
              <a:rPr lang="en-US" dirty="0"/>
              <a:t>. </a:t>
            </a:r>
          </a:p>
          <a:p>
            <a:endParaRPr lang="en-US" dirty="0"/>
          </a:p>
          <a:p>
            <a:r>
              <a:rPr lang="en-US" dirty="0"/>
              <a:t>For example, in 1850 about 60 % of the foreign-born population lived in the Northeast (aqua on left side). </a:t>
            </a:r>
          </a:p>
          <a:p>
            <a:endParaRPr lang="en-US" dirty="0"/>
          </a:p>
          <a:p>
            <a:r>
              <a:rPr lang="en-US" dirty="0"/>
              <a:t>By 2016 that fell to about 25%, and the South (orange) and West (blue, on the right) together had about 60%.  </a:t>
            </a:r>
          </a:p>
          <a:p>
            <a:endParaRPr lang="en-US" dirty="0"/>
          </a:p>
          <a:p>
            <a:r>
              <a:rPr lang="en-US" dirty="0"/>
              <a:t>The Midwest (dark red) had a big share in 1880 and 1890, and in 2016 had the smallest share.</a:t>
            </a:r>
          </a:p>
        </p:txBody>
      </p:sp>
      <p:sp>
        <p:nvSpPr>
          <p:cNvPr id="4" name="Slide Number Placeholder 3"/>
          <p:cNvSpPr>
            <a:spLocks noGrp="1"/>
          </p:cNvSpPr>
          <p:nvPr>
            <p:ph type="sldNum" sz="quarter" idx="5"/>
          </p:nvPr>
        </p:nvSpPr>
        <p:spPr/>
        <p:txBody>
          <a:bodyPr/>
          <a:lstStyle/>
          <a:p>
            <a:fld id="{609766B3-38BD-F842-AD08-200BEE1EBE73}" type="slidenum">
              <a:rPr lang="en-US" smtClean="0"/>
              <a:pPr/>
              <a:t>24</a:t>
            </a:fld>
            <a:endParaRPr lang="en-US"/>
          </a:p>
        </p:txBody>
      </p:sp>
      <p:sp>
        <p:nvSpPr>
          <p:cNvPr id="5" name="Footer Placeholder 4">
            <a:extLst>
              <a:ext uri="{FF2B5EF4-FFF2-40B4-BE49-F238E27FC236}">
                <a16:creationId xmlns:a16="http://schemas.microsoft.com/office/drawing/2014/main" xmlns="" id="{378A40BC-BF43-A548-A56F-FF3C53A3361A}"/>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613579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The Census will determine whether MI continues to have 14 Members of Congress, or drops to 13, or ????</a:t>
            </a:r>
          </a:p>
          <a:p>
            <a:pPr marL="171450" indent="-171450">
              <a:buFont typeface="Arial" panose="020B0604020202020204" pitchFamily="34" charset="0"/>
              <a:buChar char="•"/>
            </a:pPr>
            <a:r>
              <a:rPr lang="en-US" sz="1200" kern="1200" dirty="0">
                <a:solidFill>
                  <a:schemeClr val="tx1"/>
                </a:solidFill>
                <a:latin typeface="+mn-lt"/>
                <a:ea typeface="+mn-ea"/>
                <a:cs typeface="+mn-cs"/>
              </a:rPr>
              <a:t>The Census will determine how much federal and other funding comes to Michigan.</a:t>
            </a:r>
          </a:p>
          <a:p>
            <a:pPr marL="171450" indent="-171450">
              <a:buFont typeface="Arial" panose="020B0604020202020204" pitchFamily="34" charset="0"/>
              <a:buChar char="•"/>
            </a:pPr>
            <a:r>
              <a:rPr lang="en-US" sz="1200" kern="1200" dirty="0">
                <a:solidFill>
                  <a:schemeClr val="tx1"/>
                </a:solidFill>
                <a:latin typeface="+mn-lt"/>
                <a:ea typeface="+mn-ea"/>
                <a:cs typeface="+mn-cs"/>
              </a:rPr>
              <a:t>The Census will provide essential information to federal, state and local governments; to large and small businesses; to non-profits; to genealogists; to historians, economists, social scientists, and more.</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LWV is working to achieve a complete count. This presentation is part of that effort. </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25</a:t>
            </a:fld>
            <a:endParaRPr lang="en-US"/>
          </a:p>
        </p:txBody>
      </p:sp>
      <p:sp>
        <p:nvSpPr>
          <p:cNvPr id="5" name="Footer Placeholder 4">
            <a:extLst>
              <a:ext uri="{FF2B5EF4-FFF2-40B4-BE49-F238E27FC236}">
                <a16:creationId xmlns:a16="http://schemas.microsoft.com/office/drawing/2014/main" xmlns="" id="{30405EAF-2F18-0046-BBE1-8BDBFF6D0874}"/>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413533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you can learn more about Census 2020.</a:t>
            </a:r>
          </a:p>
          <a:p>
            <a:endParaRPr lang="en-US" dirty="0"/>
          </a:p>
          <a:p>
            <a:r>
              <a:rPr lang="en-US" dirty="0"/>
              <a:t>First, you have the handouts, which have more complete information than I could present today.</a:t>
            </a:r>
            <a:br>
              <a:rPr lang="en-US" dirty="0"/>
            </a:br>
            <a:endParaRPr lang="en-US" dirty="0"/>
          </a:p>
          <a:p>
            <a:r>
              <a:rPr lang="en-US" dirty="0"/>
              <a:t>Second, use the </a:t>
            </a:r>
            <a:r>
              <a:rPr lang="en-US" dirty="0" err="1"/>
              <a:t>Census.gov</a:t>
            </a:r>
            <a:r>
              <a:rPr lang="en-US" dirty="0"/>
              <a:t> website to get answers to your questions. You may wonder how college students will be counted. They may have been in East Lansing at MSU since January, and be there on April 1, but what if they were living with their parents in the UP until January, and will return to the UP in May and plan to be there for a year before resuming school.</a:t>
            </a:r>
          </a:p>
          <a:p>
            <a:r>
              <a:rPr lang="en-US" dirty="0"/>
              <a:t>Do a Google search. Your question would be “where to count college students.” Add 2020 to that to be precise. Then add SITE: CENSUS.GOV, and hit return.</a:t>
            </a:r>
          </a:p>
          <a:p>
            <a:endParaRPr lang="en-US" dirty="0"/>
          </a:p>
          <a:p>
            <a:r>
              <a:rPr lang="en-US" dirty="0"/>
              <a:t>Believe me, the CB has been doing this for a long time,  and they want consistent rules as part of counting every person, just once, IN THE RIGHT PLACE.</a:t>
            </a:r>
          </a:p>
          <a:p>
            <a:r>
              <a:rPr lang="en-US" dirty="0"/>
              <a:t>The goal is a Complete Count in 2020</a:t>
            </a:r>
          </a:p>
        </p:txBody>
      </p:sp>
      <p:sp>
        <p:nvSpPr>
          <p:cNvPr id="4" name="Slide Number Placeholder 3"/>
          <p:cNvSpPr>
            <a:spLocks noGrp="1"/>
          </p:cNvSpPr>
          <p:nvPr>
            <p:ph type="sldNum" sz="quarter" idx="5"/>
          </p:nvPr>
        </p:nvSpPr>
        <p:spPr/>
        <p:txBody>
          <a:bodyPr/>
          <a:lstStyle/>
          <a:p>
            <a:fld id="{609766B3-38BD-F842-AD08-200BEE1EBE73}" type="slidenum">
              <a:rPr lang="en-US" smtClean="0"/>
              <a:pPr/>
              <a:t>26</a:t>
            </a:fld>
            <a:endParaRPr lang="en-US"/>
          </a:p>
        </p:txBody>
      </p:sp>
      <p:sp>
        <p:nvSpPr>
          <p:cNvPr id="5" name="Footer Placeholder 4">
            <a:extLst>
              <a:ext uri="{FF2B5EF4-FFF2-40B4-BE49-F238E27FC236}">
                <a16:creationId xmlns:a16="http://schemas.microsoft.com/office/drawing/2014/main" xmlns="" id="{495A8B2B-7A9E-794A-B2EF-FBDCD7A61DB3}"/>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806801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LWV is working to achieve a complete count. This presentation is part of that effort.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PLEASE ASK IF YOU’D LIKE A PRESENTATION. We can tailor it to your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[SPEAKER: Add information, if any, about how to contact you or your LWV group for a 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EG:</a:t>
            </a:r>
          </a:p>
          <a:p>
            <a:r>
              <a:rPr lang="en-US" sz="1200" kern="1200" dirty="0" err="1">
                <a:solidFill>
                  <a:schemeClr val="tx1"/>
                </a:solidFill>
                <a:latin typeface="+mn-lt"/>
                <a:ea typeface="+mn-ea"/>
                <a:cs typeface="+mn-cs"/>
              </a:rPr>
              <a:t>CensusPresentation@lwvannarbor.org</a:t>
            </a:r>
            <a:r>
              <a:rPr lang="en-US" sz="1200" kern="1200" dirty="0">
                <a:solidFill>
                  <a:schemeClr val="tx1"/>
                </a:solidFill>
                <a:latin typeface="+mn-lt"/>
                <a:ea typeface="+mn-ea"/>
                <a:cs typeface="+mn-cs"/>
              </a:rPr>
              <a:t> ]</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www.progressive-charlestown.com/2018/06/from-mystic-aquarium.html"/>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27</a:t>
            </a:fld>
            <a:endParaRPr lang="en-US"/>
          </a:p>
        </p:txBody>
      </p:sp>
      <p:sp>
        <p:nvSpPr>
          <p:cNvPr id="5" name="Footer Placeholder 4">
            <a:extLst>
              <a:ext uri="{FF2B5EF4-FFF2-40B4-BE49-F238E27FC236}">
                <a16:creationId xmlns:a16="http://schemas.microsoft.com/office/drawing/2014/main" xmlns="" id="{19B7475B-B81E-C44A-BF36-5073113966D4}"/>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288321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eager to hear your questions!!!</a:t>
            </a:r>
          </a:p>
        </p:txBody>
      </p:sp>
      <p:sp>
        <p:nvSpPr>
          <p:cNvPr id="4" name="Slide Number Placeholder 3"/>
          <p:cNvSpPr>
            <a:spLocks noGrp="1"/>
          </p:cNvSpPr>
          <p:nvPr>
            <p:ph type="sldNum" sz="quarter" idx="5"/>
          </p:nvPr>
        </p:nvSpPr>
        <p:spPr/>
        <p:txBody>
          <a:bodyPr/>
          <a:lstStyle/>
          <a:p>
            <a:fld id="{609766B3-38BD-F842-AD08-200BEE1EBE73}" type="slidenum">
              <a:rPr lang="en-US" smtClean="0"/>
              <a:pPr/>
              <a:t>28</a:t>
            </a:fld>
            <a:endParaRPr lang="en-US"/>
          </a:p>
        </p:txBody>
      </p:sp>
      <p:sp>
        <p:nvSpPr>
          <p:cNvPr id="5" name="Footer Placeholder 4">
            <a:extLst>
              <a:ext uri="{FF2B5EF4-FFF2-40B4-BE49-F238E27FC236}">
                <a16:creationId xmlns:a16="http://schemas.microsoft.com/office/drawing/2014/main" xmlns="" id="{E286615E-FDF1-C64D-8FA7-EF7FC283046E}"/>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04055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Sept. 24, 2019</a:t>
            </a:r>
          </a:p>
        </p:txBody>
      </p:sp>
      <p:sp>
        <p:nvSpPr>
          <p:cNvPr id="5" name="Slide Number Placeholder 4"/>
          <p:cNvSpPr>
            <a:spLocks noGrp="1"/>
          </p:cNvSpPr>
          <p:nvPr>
            <p:ph type="sldNum" sz="quarter" idx="5"/>
          </p:nvPr>
        </p:nvSpPr>
        <p:spPr/>
        <p:txBody>
          <a:bodyPr/>
          <a:lstStyle/>
          <a:p>
            <a:fld id="{609766B3-38BD-F842-AD08-200BEE1EBE73}" type="slidenum">
              <a:rPr lang="en-US" smtClean="0"/>
              <a:pPr/>
              <a:t>29</a:t>
            </a:fld>
            <a:endParaRPr lang="en-US"/>
          </a:p>
        </p:txBody>
      </p:sp>
    </p:spTree>
    <p:extLst>
      <p:ext uri="{BB962C8B-B14F-4D97-AF65-F5344CB8AC3E}">
        <p14:creationId xmlns:p14="http://schemas.microsoft.com/office/powerpoint/2010/main" val="368423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TO MATCH HANDOUTS YOU USE this list is accurate as of 9/2/19]</a:t>
            </a:r>
          </a:p>
          <a:p>
            <a:endParaRPr lang="en-US" dirty="0"/>
          </a:p>
          <a:p>
            <a:r>
              <a:rPr lang="en-US" dirty="0"/>
              <a:t>My goal is to </a:t>
            </a:r>
            <a:r>
              <a:rPr lang="en-US" b="1" dirty="0"/>
              <a:t>inform you </a:t>
            </a:r>
            <a:r>
              <a:rPr lang="en-US" dirty="0"/>
              <a:t>about the 2020 census. </a:t>
            </a:r>
          </a:p>
          <a:p>
            <a:endParaRPr lang="en-US" dirty="0"/>
          </a:p>
          <a:p>
            <a:r>
              <a:rPr lang="en-US" dirty="0"/>
              <a:t>I hope to </a:t>
            </a:r>
            <a:r>
              <a:rPr lang="en-US" b="1" dirty="0"/>
              <a:t>inspire you </a:t>
            </a:r>
            <a:r>
              <a:rPr lang="en-US" dirty="0"/>
              <a:t>to help spread the word about the importance of the 2020 census by talking to your friends and neighbors.</a:t>
            </a:r>
          </a:p>
          <a:p>
            <a:endParaRPr lang="en-US" dirty="0"/>
          </a:p>
          <a:p>
            <a:r>
              <a:rPr lang="en-US" dirty="0"/>
              <a:t>I’ve provided five handouts for you.</a:t>
            </a:r>
          </a:p>
          <a:p>
            <a:pPr marL="228600" indent="-228600">
              <a:buFont typeface="+mj-lt"/>
              <a:buAutoNum type="arabicPeriod"/>
            </a:pPr>
            <a:r>
              <a:rPr lang="en-US" dirty="0"/>
              <a:t>The first, “Census 101: What you need to know” is similar to this talk.</a:t>
            </a:r>
          </a:p>
          <a:p>
            <a:pPr marL="228600" indent="-228600">
              <a:buFont typeface="+mj-lt"/>
              <a:buAutoNum type="arabicPeriod"/>
            </a:pPr>
            <a:r>
              <a:rPr lang="en-US" dirty="0"/>
              <a:t>The second, “Counting for Dollars 2020 MI” shows how the roughly</a:t>
            </a:r>
            <a:r>
              <a:rPr lang="en-US" b="1" u="sng" dirty="0"/>
              <a:t> 29 Billion Dollars</a:t>
            </a:r>
            <a:r>
              <a:rPr lang="en-US" dirty="0"/>
              <a:t> that came to Michigan in FY 2016 were used. It wasn’t just for Medicare, Medicaid, SNAP and highways.</a:t>
            </a:r>
          </a:p>
          <a:p>
            <a:pPr marL="228600" indent="-228600">
              <a:buFont typeface="+mj-lt"/>
              <a:buAutoNum type="arabicPeriod"/>
            </a:pPr>
            <a:r>
              <a:rPr lang="en-US" dirty="0"/>
              <a:t>Third, there is one about Confidentiality in the 2020 Census.</a:t>
            </a:r>
          </a:p>
          <a:p>
            <a:pPr marL="228600" indent="-228600">
              <a:buFont typeface="+mj-lt"/>
              <a:buAutoNum type="arabicPeriod"/>
            </a:pPr>
            <a:r>
              <a:rPr lang="en-US" dirty="0"/>
              <a:t>The fourth has a list of 50 ways census data are used.</a:t>
            </a:r>
          </a:p>
          <a:p>
            <a:pPr marL="228600" indent="-228600">
              <a:buFont typeface="+mj-lt"/>
              <a:buAutoNum type="arabicPeriod"/>
            </a:pPr>
            <a:r>
              <a:rPr lang="en-US" dirty="0"/>
              <a:t>The 5</a:t>
            </a:r>
            <a:r>
              <a:rPr lang="en-US" baseline="30000" dirty="0"/>
              <a:t>th</a:t>
            </a:r>
            <a:r>
              <a:rPr lang="en-US" dirty="0"/>
              <a:t> is the text of the 2020 Census questions.</a:t>
            </a:r>
          </a:p>
          <a:p>
            <a:endParaRPr lang="en-US" dirty="0"/>
          </a:p>
          <a:p>
            <a:r>
              <a:rPr lang="en-US" dirty="0"/>
              <a:t>All of these are from the Census Bureau.</a:t>
            </a:r>
          </a:p>
          <a:p>
            <a:r>
              <a:rPr lang="en-US" dirty="0"/>
              <a:t>The last page has information about where you can learn more.</a:t>
            </a:r>
          </a:p>
          <a:p>
            <a:endParaRPr lang="en-US" dirty="0"/>
          </a:p>
        </p:txBody>
      </p:sp>
      <p:sp>
        <p:nvSpPr>
          <p:cNvPr id="4" name="Slide Number Placeholder 3"/>
          <p:cNvSpPr>
            <a:spLocks noGrp="1"/>
          </p:cNvSpPr>
          <p:nvPr>
            <p:ph type="sldNum" sz="quarter" idx="5"/>
          </p:nvPr>
        </p:nvSpPr>
        <p:spPr/>
        <p:txBody>
          <a:bodyPr/>
          <a:lstStyle/>
          <a:p>
            <a:fld id="{609766B3-38BD-F842-AD08-200BEE1EBE73}" type="slidenum">
              <a:rPr lang="en-US" smtClean="0"/>
              <a:pPr/>
              <a:t>3</a:t>
            </a:fld>
            <a:endParaRPr lang="en-US"/>
          </a:p>
        </p:txBody>
      </p:sp>
      <p:sp>
        <p:nvSpPr>
          <p:cNvPr id="5" name="Footer Placeholder 4">
            <a:extLst>
              <a:ext uri="{FF2B5EF4-FFF2-40B4-BE49-F238E27FC236}">
                <a16:creationId xmlns:a16="http://schemas.microsoft.com/office/drawing/2014/main" xmlns="" id="{72A9B8B8-6EC9-084F-80EA-496EA0D5C48E}"/>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66517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a:solidFill>
                  <a:schemeClr val="tx1"/>
                </a:solidFill>
                <a:latin typeface="+mn-lt"/>
                <a:ea typeface="+mn-ea"/>
                <a:cs typeface="+mn-cs"/>
              </a:rPr>
              <a:t>Here’s an overview of the talk.</a:t>
            </a:r>
          </a:p>
          <a:p>
            <a:pPr lvl="0"/>
            <a:r>
              <a:rPr lang="en-US" sz="1200" kern="1200" dirty="0">
                <a:solidFill>
                  <a:schemeClr val="tx1"/>
                </a:solidFill>
                <a:latin typeface="+mn-lt"/>
                <a:ea typeface="+mn-ea"/>
                <a:cs typeface="+mn-cs"/>
              </a:rPr>
              <a:t>Census basics: What, why, when, who, where, how</a:t>
            </a:r>
          </a:p>
          <a:p>
            <a:pPr lvl="1"/>
            <a:r>
              <a:rPr lang="en-US" sz="1200" b="1" kern="1200" dirty="0">
                <a:solidFill>
                  <a:schemeClr val="tx1"/>
                </a:solidFill>
                <a:latin typeface="+mn-lt"/>
                <a:ea typeface="+mn-ea"/>
                <a:cs typeface="+mn-cs"/>
              </a:rPr>
              <a:t>What</a:t>
            </a:r>
            <a:r>
              <a:rPr lang="en-US" sz="1200" kern="1200" dirty="0">
                <a:solidFill>
                  <a:schemeClr val="tx1"/>
                </a:solidFill>
                <a:latin typeface="+mn-lt"/>
                <a:ea typeface="+mn-ea"/>
                <a:cs typeface="+mn-cs"/>
              </a:rPr>
              <a:t> it is: decennial count of everyone living in U.S.</a:t>
            </a:r>
          </a:p>
          <a:p>
            <a:pPr lvl="1"/>
            <a:r>
              <a:rPr lang="en-US" sz="1200" b="1" kern="1200" dirty="0">
                <a:solidFill>
                  <a:schemeClr val="tx1"/>
                </a:solidFill>
                <a:latin typeface="+mn-lt"/>
                <a:ea typeface="+mn-ea"/>
                <a:cs typeface="+mn-cs"/>
              </a:rPr>
              <a:t>Why </a:t>
            </a:r>
            <a:r>
              <a:rPr lang="en-US" sz="1200" kern="1200" dirty="0">
                <a:solidFill>
                  <a:schemeClr val="tx1"/>
                </a:solidFill>
                <a:latin typeface="+mn-lt"/>
                <a:ea typeface="+mn-ea"/>
                <a:cs typeface="+mn-cs"/>
              </a:rPr>
              <a:t>do it: constitutional basis (Article I, Congress) Congress is Article ONE b/c most founders saw as most important branch</a:t>
            </a:r>
          </a:p>
          <a:p>
            <a:pPr lvl="1"/>
            <a:r>
              <a:rPr lang="en-US" sz="1200" b="1" kern="1200" dirty="0">
                <a:solidFill>
                  <a:schemeClr val="tx1"/>
                </a:solidFill>
                <a:latin typeface="+mn-lt"/>
                <a:ea typeface="+mn-ea"/>
                <a:cs typeface="+mn-cs"/>
              </a:rPr>
              <a:t>Why it matters</a:t>
            </a:r>
            <a:r>
              <a:rPr lang="en-US" sz="1200" kern="1200" dirty="0">
                <a:solidFill>
                  <a:schemeClr val="tx1"/>
                </a:solidFill>
                <a:latin typeface="+mn-lt"/>
                <a:ea typeface="+mn-ea"/>
                <a:cs typeface="+mn-cs"/>
              </a:rPr>
              <a:t>: </a:t>
            </a:r>
          </a:p>
          <a:p>
            <a:pPr marL="1085850" lvl="2" indent="-171450">
              <a:buFont typeface="Arial" panose="020B0604020202020204" pitchFamily="34" charset="0"/>
              <a:buChar char="•"/>
            </a:pPr>
            <a:r>
              <a:rPr lang="en-US" sz="1200" kern="1200" dirty="0">
                <a:solidFill>
                  <a:schemeClr val="tx1"/>
                </a:solidFill>
                <a:latin typeface="+mn-lt"/>
                <a:ea typeface="+mn-ea"/>
                <a:cs typeface="+mn-cs"/>
              </a:rPr>
              <a:t>apportioning 435 members of Congress among 50 states; </a:t>
            </a:r>
          </a:p>
          <a:p>
            <a:pPr marL="1085850" lvl="2" indent="-171450">
              <a:buFont typeface="Arial" panose="020B0604020202020204" pitchFamily="34" charset="0"/>
              <a:buChar char="•"/>
            </a:pPr>
            <a:r>
              <a:rPr lang="en-US" sz="1200" kern="1200" dirty="0">
                <a:solidFill>
                  <a:schemeClr val="tx1"/>
                </a:solidFill>
                <a:latin typeface="+mn-lt"/>
                <a:ea typeface="+mn-ea"/>
                <a:cs typeface="+mn-cs"/>
              </a:rPr>
              <a:t>drawing legislative districts at state and local level;</a:t>
            </a:r>
          </a:p>
          <a:p>
            <a:pPr marL="1085850" lvl="2" indent="-171450">
              <a:buFont typeface="Arial" panose="020B0604020202020204" pitchFamily="34" charset="0"/>
              <a:buChar char="•"/>
            </a:pPr>
            <a:r>
              <a:rPr lang="en-US" sz="1200" kern="1200" dirty="0">
                <a:solidFill>
                  <a:schemeClr val="tx1"/>
                </a:solidFill>
                <a:latin typeface="+mn-lt"/>
                <a:ea typeface="+mn-ea"/>
                <a:cs typeface="+mn-cs"/>
              </a:rPr>
              <a:t>distributing federal and other dollars (29 Billion in MI FY2016)</a:t>
            </a:r>
          </a:p>
          <a:p>
            <a:pPr marL="1085850" lvl="2" indent="-171450">
              <a:buFont typeface="Arial" panose="020B0604020202020204" pitchFamily="34" charset="0"/>
              <a:buChar char="•"/>
            </a:pPr>
            <a:r>
              <a:rPr lang="en-US" sz="1200" kern="1200" dirty="0">
                <a:solidFill>
                  <a:schemeClr val="tx1"/>
                </a:solidFill>
                <a:latin typeface="+mn-lt"/>
                <a:ea typeface="+mn-ea"/>
                <a:cs typeface="+mn-cs"/>
              </a:rPr>
              <a:t>basis for gov’t, businesses, nonprofits, and others groups to make decisions, conduct research.</a:t>
            </a:r>
          </a:p>
          <a:p>
            <a:pPr lvl="1"/>
            <a:r>
              <a:rPr lang="en-US" sz="1200" b="1" kern="1200" dirty="0">
                <a:solidFill>
                  <a:schemeClr val="tx1"/>
                </a:solidFill>
                <a:latin typeface="+mn-lt"/>
                <a:ea typeface="+mn-ea"/>
                <a:cs typeface="+mn-cs"/>
              </a:rPr>
              <a:t>When</a:t>
            </a:r>
            <a:r>
              <a:rPr lang="en-US" sz="1200" kern="1200" dirty="0">
                <a:solidFill>
                  <a:schemeClr val="tx1"/>
                </a:solidFill>
                <a:latin typeface="+mn-lt"/>
                <a:ea typeface="+mn-ea"/>
                <a:cs typeface="+mn-cs"/>
              </a:rPr>
              <a:t>: Start of each decade since 1790. 2020 will be March thru June. Census day, 4-1-2020.</a:t>
            </a:r>
          </a:p>
          <a:p>
            <a:pPr lvl="1"/>
            <a:r>
              <a:rPr lang="en-US" sz="1200" b="1" kern="1200" dirty="0">
                <a:solidFill>
                  <a:schemeClr val="tx1"/>
                </a:solidFill>
                <a:latin typeface="+mn-lt"/>
                <a:ea typeface="+mn-ea"/>
                <a:cs typeface="+mn-cs"/>
              </a:rPr>
              <a:t>Who</a:t>
            </a:r>
            <a:r>
              <a:rPr lang="en-US" sz="1200" kern="1200" dirty="0">
                <a:solidFill>
                  <a:schemeClr val="tx1"/>
                </a:solidFill>
                <a:latin typeface="+mn-lt"/>
                <a:ea typeface="+mn-ea"/>
                <a:cs typeface="+mn-cs"/>
              </a:rPr>
              <a:t>: Census Bureau (part of Dept. of Commerce) staff and temps, plus community groups.</a:t>
            </a:r>
          </a:p>
          <a:p>
            <a:pPr lvl="1"/>
            <a:r>
              <a:rPr lang="en-US" sz="1200" b="1" kern="1200" dirty="0">
                <a:solidFill>
                  <a:schemeClr val="tx1"/>
                </a:solidFill>
                <a:latin typeface="+mn-lt"/>
                <a:ea typeface="+mn-ea"/>
                <a:cs typeface="+mn-cs"/>
              </a:rPr>
              <a:t>Where</a:t>
            </a:r>
            <a:r>
              <a:rPr lang="en-US" sz="1200" kern="1200" dirty="0">
                <a:solidFill>
                  <a:schemeClr val="tx1"/>
                </a:solidFill>
                <a:latin typeface="+mn-lt"/>
                <a:ea typeface="+mn-ea"/>
                <a:cs typeface="+mn-cs"/>
              </a:rPr>
              <a:t>: Anywhere people live: residences, prisons, homeless shelters, health care facilities.</a:t>
            </a:r>
          </a:p>
          <a:p>
            <a:pPr lvl="1"/>
            <a:r>
              <a:rPr lang="en-US" sz="1200" b="1" kern="1200" dirty="0">
                <a:solidFill>
                  <a:schemeClr val="tx1"/>
                </a:solidFill>
                <a:latin typeface="+mn-lt"/>
                <a:ea typeface="+mn-ea"/>
                <a:cs typeface="+mn-cs"/>
              </a:rPr>
              <a:t>How</a:t>
            </a:r>
            <a:r>
              <a:rPr lang="en-US" sz="1200" kern="1200" dirty="0">
                <a:solidFill>
                  <a:schemeClr val="tx1"/>
                </a:solidFill>
                <a:latin typeface="+mn-lt"/>
                <a:ea typeface="+mn-ea"/>
                <a:cs typeface="+mn-cs"/>
              </a:rPr>
              <a:t>: For 2020, response can be by mailing back a paper form, using a phone, or using the internet.</a:t>
            </a:r>
          </a:p>
          <a:p>
            <a:endParaRPr lang="en-US" dirty="0"/>
          </a:p>
          <a:p>
            <a:r>
              <a:rPr lang="en-US" b="1" dirty="0"/>
              <a:t>THE CENSUS IS ESSENTIALLY POLITICAL: apportioning members of congress, providing information used to draw districts.</a:t>
            </a:r>
          </a:p>
          <a:p>
            <a:r>
              <a:rPr lang="en-US" b="1" dirty="0"/>
              <a:t>WHAT COULD POSSIBLY GO WRONG?</a:t>
            </a:r>
          </a:p>
        </p:txBody>
      </p:sp>
      <p:sp>
        <p:nvSpPr>
          <p:cNvPr id="4" name="Slide Number Placeholder 3"/>
          <p:cNvSpPr>
            <a:spLocks noGrp="1"/>
          </p:cNvSpPr>
          <p:nvPr>
            <p:ph type="sldNum" sz="quarter" idx="10"/>
          </p:nvPr>
        </p:nvSpPr>
        <p:spPr/>
        <p:txBody>
          <a:bodyPr/>
          <a:lstStyle/>
          <a:p>
            <a:fld id="{609766B3-38BD-F842-AD08-200BEE1EBE73}" type="slidenum">
              <a:rPr lang="en-US" smtClean="0"/>
              <a:pPr/>
              <a:t>4</a:t>
            </a:fld>
            <a:endParaRPr lang="en-US"/>
          </a:p>
        </p:txBody>
      </p:sp>
      <p:sp>
        <p:nvSpPr>
          <p:cNvPr id="5" name="Footer Placeholder 4">
            <a:extLst>
              <a:ext uri="{FF2B5EF4-FFF2-40B4-BE49-F238E27FC236}">
                <a16:creationId xmlns:a16="http://schemas.microsoft.com/office/drawing/2014/main" xmlns="" id="{5B540B22-003C-324D-815E-0658BD7E5E95}"/>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136443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3"/>
            <a:r>
              <a:rPr lang="en-US" sz="1200" b="1" u="sng" kern="1200" dirty="0">
                <a:solidFill>
                  <a:schemeClr val="tx1"/>
                </a:solidFill>
                <a:latin typeface="+mn-lt"/>
                <a:ea typeface="+mn-ea"/>
                <a:cs typeface="+mn-cs"/>
              </a:rPr>
              <a:t>Underfunding</a:t>
            </a:r>
            <a:r>
              <a:rPr lang="en-US" sz="1200" b="1" kern="1200" dirty="0">
                <a:solidFill>
                  <a:schemeClr val="tx1"/>
                </a:solidFill>
                <a:latin typeface="+mn-lt"/>
                <a:ea typeface="+mn-ea"/>
                <a:cs typeface="+mn-cs"/>
              </a:rPr>
              <a:t> the census could result in a failure to inform people</a:t>
            </a:r>
            <a:r>
              <a:rPr lang="en-US" sz="1200" kern="1200" dirty="0">
                <a:solidFill>
                  <a:schemeClr val="tx1"/>
                </a:solidFill>
                <a:latin typeface="+mn-lt"/>
                <a:ea typeface="+mn-ea"/>
                <a:cs typeface="+mn-cs"/>
              </a:rPr>
              <a:t> about why the census is important to them, AND that the information is confidential and disclosure carries heavy fines and jail sentence.</a:t>
            </a:r>
          </a:p>
          <a:p>
            <a:pPr lvl="3"/>
            <a:endParaRPr lang="en-US" sz="1200" b="1" kern="1200" dirty="0">
              <a:solidFill>
                <a:schemeClr val="tx1"/>
              </a:solidFill>
              <a:latin typeface="+mn-lt"/>
              <a:ea typeface="+mn-ea"/>
              <a:cs typeface="+mn-cs"/>
            </a:endParaRPr>
          </a:p>
          <a:p>
            <a:pPr marL="1371600" marR="0" lvl="3"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latin typeface="+mn-lt"/>
                <a:ea typeface="+mn-ea"/>
                <a:cs typeface="+mn-cs"/>
              </a:rPr>
              <a:t>Understaffing: </a:t>
            </a:r>
            <a:r>
              <a:rPr lang="en-US" sz="1200" b="1" kern="1200" dirty="0">
                <a:solidFill>
                  <a:schemeClr val="tx1"/>
                </a:solidFill>
                <a:latin typeface="+mn-lt"/>
                <a:ea typeface="+mn-ea"/>
                <a:cs typeface="+mn-cs"/>
              </a:rPr>
              <a:t>Could mean not enough workers</a:t>
            </a:r>
            <a:r>
              <a:rPr lang="en-US" sz="1200" kern="1200" dirty="0">
                <a:solidFill>
                  <a:schemeClr val="tx1"/>
                </a:solidFill>
                <a:latin typeface="+mn-lt"/>
                <a:ea typeface="+mn-ea"/>
                <a:cs typeface="+mn-cs"/>
              </a:rPr>
              <a:t> to find all homeless people or those who move around frequently, and to visit people who have not responded. </a:t>
            </a:r>
          </a:p>
          <a:p>
            <a:pPr marL="1371600" marR="0" lvl="3"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lvl="3"/>
            <a:r>
              <a:rPr lang="en-US" sz="1200" b="1" u="sng" kern="1200" dirty="0">
                <a:solidFill>
                  <a:schemeClr val="tx1"/>
                </a:solidFill>
                <a:latin typeface="+mn-lt"/>
                <a:ea typeface="+mn-ea"/>
                <a:cs typeface="+mn-cs"/>
              </a:rPr>
              <a:t>Rules about where people are counted</a:t>
            </a:r>
            <a:r>
              <a:rPr lang="en-US" sz="1200" u="sng" kern="1200" dirty="0">
                <a:solidFill>
                  <a:schemeClr val="tx1"/>
                </a:solidFill>
                <a:latin typeface="+mn-lt"/>
                <a:ea typeface="+mn-ea"/>
                <a:cs typeface="+mn-cs"/>
              </a:rPr>
              <a:t> </a:t>
            </a:r>
            <a:r>
              <a:rPr lang="en-US" sz="1200" kern="1200" dirty="0">
                <a:solidFill>
                  <a:schemeClr val="tx1"/>
                </a:solidFill>
                <a:latin typeface="+mn-lt"/>
                <a:ea typeface="+mn-ea"/>
                <a:cs typeface="+mn-cs"/>
              </a:rPr>
              <a:t>(prisoners, the military) can “move” people from one state to another to affect makeup of Congress</a:t>
            </a:r>
            <a:r>
              <a:rPr lang="en-US" sz="1200" i="0" kern="1200" dirty="0">
                <a:solidFill>
                  <a:schemeClr val="tx1"/>
                </a:solidFill>
                <a:latin typeface="+mn-lt"/>
                <a:ea typeface="+mn-ea"/>
                <a:cs typeface="+mn-cs"/>
              </a:rPr>
              <a:t>, or within a state to affect number of people in a legislative district.</a:t>
            </a:r>
          </a:p>
          <a:p>
            <a:pPr lvl="3"/>
            <a:endParaRPr lang="en-US" sz="1200" kern="1200" dirty="0">
              <a:solidFill>
                <a:schemeClr val="tx1"/>
              </a:solidFill>
              <a:latin typeface="+mn-lt"/>
              <a:ea typeface="+mn-ea"/>
              <a:cs typeface="+mn-cs"/>
            </a:endParaRPr>
          </a:p>
          <a:p>
            <a:pPr lvl="3"/>
            <a:r>
              <a:rPr lang="en-US" sz="1200" b="1" u="sng" kern="1200" dirty="0">
                <a:solidFill>
                  <a:schemeClr val="tx1"/>
                </a:solidFill>
                <a:latin typeface="+mn-lt"/>
                <a:ea typeface="+mn-ea"/>
                <a:cs typeface="+mn-cs"/>
              </a:rPr>
              <a:t>Confidentiality: </a:t>
            </a:r>
            <a:r>
              <a:rPr lang="en-US" sz="1200" kern="1200" dirty="0">
                <a:solidFill>
                  <a:schemeClr val="tx1"/>
                </a:solidFill>
                <a:latin typeface="+mn-lt"/>
                <a:ea typeface="+mn-ea"/>
                <a:cs typeface="+mn-cs"/>
              </a:rPr>
              <a:t>Census information is by Federal law CONFIDENTIAL at the individual level (information at the CENSUS block-level is the most detailed allowed), with 250K fine and jail sentence. CB regards this as super-important; employees take a lifetime oath not to disclose: not to ICE, not to the FBI, not to anyone. </a:t>
            </a:r>
            <a:r>
              <a:rPr lang="en-US" i="0" strike="noStrike" dirty="0"/>
              <a:t>Individual and household data are not released until 72 years after that Census; for 2020, that means not until 2092.</a:t>
            </a:r>
          </a:p>
          <a:p>
            <a:pPr lvl="3"/>
            <a:endParaRPr lang="en-US" sz="1200" kern="1200" dirty="0">
              <a:solidFill>
                <a:schemeClr val="tx1"/>
              </a:solidFill>
              <a:latin typeface="+mn-lt"/>
              <a:ea typeface="+mn-ea"/>
              <a:cs typeface="+mn-cs"/>
            </a:endParaRPr>
          </a:p>
          <a:p>
            <a:pPr lvl="3"/>
            <a:r>
              <a:rPr lang="en-US" sz="1200" b="1" u="sng" kern="1200" dirty="0">
                <a:solidFill>
                  <a:schemeClr val="tx1"/>
                </a:solidFill>
                <a:latin typeface="+mn-lt"/>
                <a:ea typeface="+mn-ea"/>
                <a:cs typeface="+mn-cs"/>
              </a:rPr>
              <a:t>Cybersecurity: </a:t>
            </a:r>
            <a:r>
              <a:rPr lang="en-US" dirty="0"/>
              <a:t>The Census Bureau has a robust cybersecurity program that incorporates industry best practices and federal security standards for encrypting data. Example: two-factor authentication when people respond by the internet; </a:t>
            </a:r>
            <a:r>
              <a:rPr lang="en-US" i="0" dirty="0"/>
              <a:t>and encryption/re-encryption of data as it flows from responder to CB and among CB workers.</a:t>
            </a:r>
            <a:endParaRPr lang="en-US" sz="1200" b="1" i="0" u="sng"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5</a:t>
            </a:fld>
            <a:endParaRPr lang="en-US"/>
          </a:p>
        </p:txBody>
      </p:sp>
      <p:sp>
        <p:nvSpPr>
          <p:cNvPr id="5" name="Footer Placeholder 4">
            <a:extLst>
              <a:ext uri="{FF2B5EF4-FFF2-40B4-BE49-F238E27FC236}">
                <a16:creationId xmlns:a16="http://schemas.microsoft.com/office/drawing/2014/main" xmlns="" id="{9834494F-0E3B-194F-8872-7876F579A422}"/>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421396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next section will be a deep dive into each of the elements I just introduced, and to save time, please hold your questions to the end.</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www.mrscienceshow.com/2010/06/bring-us-your-burning-science-questions.html"/>
              </a:rPr>
              <a:t>[This Photo</a:t>
            </a:r>
            <a:r>
              <a:rPr lang="en-US" sz="1200" dirty="0"/>
              <a:t> by Unknown Author is licensed under </a:t>
            </a:r>
            <a:r>
              <a:rPr lang="en-US" sz="1200" dirty="0">
                <a:hlinkClick r:id="rId4" tooltip="https://creativecommons.org/licenses/by-sa/3.0/"/>
              </a:rPr>
              <a:t>CC BY-SA</a:t>
            </a:r>
            <a:r>
              <a:rPr lang="en-US" sz="1200" dirty="0"/>
              <a:t>]</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6</a:t>
            </a:fld>
            <a:endParaRPr lang="en-US"/>
          </a:p>
        </p:txBody>
      </p:sp>
      <p:sp>
        <p:nvSpPr>
          <p:cNvPr id="5" name="Footer Placeholder 4">
            <a:extLst>
              <a:ext uri="{FF2B5EF4-FFF2-40B4-BE49-F238E27FC236}">
                <a16:creationId xmlns:a16="http://schemas.microsoft.com/office/drawing/2014/main" xmlns="" id="{03E6E968-4894-5A41-84C2-B1C10A7F0603}"/>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416201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comes the substance!</a:t>
            </a:r>
          </a:p>
        </p:txBody>
      </p:sp>
      <p:sp>
        <p:nvSpPr>
          <p:cNvPr id="4" name="Slide Number Placeholder 3"/>
          <p:cNvSpPr>
            <a:spLocks noGrp="1"/>
          </p:cNvSpPr>
          <p:nvPr>
            <p:ph type="sldNum" sz="quarter" idx="5"/>
          </p:nvPr>
        </p:nvSpPr>
        <p:spPr/>
        <p:txBody>
          <a:bodyPr/>
          <a:lstStyle/>
          <a:p>
            <a:fld id="{609766B3-38BD-F842-AD08-200BEE1EBE73}" type="slidenum">
              <a:rPr lang="en-US" smtClean="0"/>
              <a:pPr/>
              <a:t>7</a:t>
            </a:fld>
            <a:endParaRPr lang="en-US"/>
          </a:p>
        </p:txBody>
      </p:sp>
      <p:sp>
        <p:nvSpPr>
          <p:cNvPr id="5" name="Footer Placeholder 4">
            <a:extLst>
              <a:ext uri="{FF2B5EF4-FFF2-40B4-BE49-F238E27FC236}">
                <a16:creationId xmlns:a16="http://schemas.microsoft.com/office/drawing/2014/main" xmlns="" id="{5CACB4F2-AADB-D048-B00F-EA5FCEF94A39}"/>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223636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a:solidFill>
                  <a:schemeClr val="tx1"/>
                </a:solidFill>
                <a:latin typeface="+mn-lt"/>
                <a:ea typeface="+mn-ea"/>
                <a:cs typeface="+mn-cs"/>
              </a:rPr>
              <a:t>[First of three slides on WHAT is the 2020 census]</a:t>
            </a:r>
          </a:p>
          <a:p>
            <a:pPr lvl="1"/>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Census is required by Article I, Sect 2 of Constitution, amended by sect 2 of 14</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Amendment</a:t>
            </a:r>
            <a:endParaRPr lang="en-US" sz="1200" b="0" kern="1200" dirty="0">
              <a:solidFill>
                <a:schemeClr val="tx1"/>
              </a:solidFill>
              <a:latin typeface="+mn-lt"/>
              <a:ea typeface="+mn-ea"/>
              <a:cs typeface="+mn-cs"/>
            </a:endParaRPr>
          </a:p>
          <a:p>
            <a:endParaRPr lang="en-US" dirty="0"/>
          </a:p>
          <a:p>
            <a:r>
              <a:rPr lang="en-US" dirty="0"/>
              <a:t>Article I, you recall, is about Congress. Sec.</a:t>
            </a:r>
            <a:r>
              <a:rPr lang="en-US" baseline="0" dirty="0"/>
              <a:t> 2 provides the means to count the population so that the Members of Congress can be apportioned among the States according to the number of whole persons in each state (as a proportion of the total population). </a:t>
            </a:r>
          </a:p>
          <a:p>
            <a:endParaRPr lang="en-US" sz="1200" baseline="0" dirty="0">
              <a:hlinkClick r:id="rId3" tooltip="http://riadzany.blogspot.com/2014/09/morocco-launches-national-population.html"/>
            </a:endParaRPr>
          </a:p>
          <a:p>
            <a:r>
              <a:rPr lang="en-US" sz="1200" dirty="0">
                <a:hlinkClick r:id="rId3" tooltip="http://riadzany.blogspot.com/2014/09/morocco-launches-national-population.html"/>
              </a:rPr>
              <a:t>[This Photo</a:t>
            </a:r>
            <a:r>
              <a:rPr lang="en-US" sz="1200" dirty="0"/>
              <a:t> by Unknown Author is licensed under </a:t>
            </a:r>
            <a:r>
              <a:rPr lang="en-US" sz="1200" dirty="0">
                <a:hlinkClick r:id="rId4" tooltip="https://creativecommons.org/licenses/by-sa/3.0/"/>
              </a:rPr>
              <a:t>CC BY-SA</a:t>
            </a:r>
            <a:r>
              <a:rPr lang="en-US" sz="1200" dirty="0"/>
              <a:t>]</a:t>
            </a: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8</a:t>
            </a:fld>
            <a:endParaRPr lang="en-US"/>
          </a:p>
        </p:txBody>
      </p:sp>
      <p:sp>
        <p:nvSpPr>
          <p:cNvPr id="5" name="Footer Placeholder 4">
            <a:extLst>
              <a:ext uri="{FF2B5EF4-FFF2-40B4-BE49-F238E27FC236}">
                <a16:creationId xmlns:a16="http://schemas.microsoft.com/office/drawing/2014/main" xmlns="" id="{B6B315B4-08F6-4D48-9E4A-5FC82F8EE428}"/>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54144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[Slide 2 of 3 on WHAT is 2020 census]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2020 Census is short; no longer will some people receive a long form.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Questions on the 2020 census will be simple, because in 2000 long form got low response compared to short form. Response rate is super important for a complete count.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Answering in 2020 should take about 10 minutes.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Answer, for each person in the household, 7 questions: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Name, age, sex, Hispanic origin, race, relationship to </a:t>
            </a:r>
            <a:r>
              <a:rPr lang="en-US" sz="1200" i="0" kern="1200" dirty="0">
                <a:solidFill>
                  <a:schemeClr val="tx1"/>
                </a:solidFill>
                <a:latin typeface="+mn-lt"/>
                <a:ea typeface="+mn-ea"/>
                <a:cs typeface="+mn-cs"/>
              </a:rPr>
              <a:t>respondent</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and home rental or ownership.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geriatricsforcaregivers.net/check-older-adult-for-health-safety-problems">
                  <a:extLst>
                    <a:ext uri="{A12FA001-AC4F-418D-AE19-62706E023703}">
                      <ahyp:hlinkClr xmlns:ahyp="http://schemas.microsoft.com/office/drawing/2018/hyperlinkcolor" xmlns=""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r>
              <a:rPr lang="en-US" sz="800" dirty="0">
                <a:solidFill>
                  <a:srgbClr val="FFFFFF"/>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9766B3-38BD-F842-AD08-200BEE1EBE73}" type="slidenum">
              <a:rPr lang="en-US" smtClean="0"/>
              <a:pPr/>
              <a:t>9</a:t>
            </a:fld>
            <a:endParaRPr lang="en-US"/>
          </a:p>
        </p:txBody>
      </p:sp>
      <p:sp>
        <p:nvSpPr>
          <p:cNvPr id="5" name="Footer Placeholder 4">
            <a:extLst>
              <a:ext uri="{FF2B5EF4-FFF2-40B4-BE49-F238E27FC236}">
                <a16:creationId xmlns:a16="http://schemas.microsoft.com/office/drawing/2014/main" xmlns="" id="{3130BDE6-DD01-034D-8F82-BA18FC4550A7}"/>
              </a:ext>
            </a:extLst>
          </p:cNvPr>
          <p:cNvSpPr>
            <a:spLocks noGrp="1"/>
          </p:cNvSpPr>
          <p:nvPr>
            <p:ph type="ftr" sz="quarter" idx="4"/>
          </p:nvPr>
        </p:nvSpPr>
        <p:spPr/>
        <p:txBody>
          <a:bodyPr/>
          <a:lstStyle/>
          <a:p>
            <a:r>
              <a:rPr lang="en-US"/>
              <a:t>Sept. 24, 2019</a:t>
            </a:r>
          </a:p>
        </p:txBody>
      </p:sp>
    </p:spTree>
    <p:extLst>
      <p:ext uri="{BB962C8B-B14F-4D97-AF65-F5344CB8AC3E}">
        <p14:creationId xmlns:p14="http://schemas.microsoft.com/office/powerpoint/2010/main" val="320691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8/7/19</a:t>
            </a:r>
          </a:p>
        </p:txBody>
      </p:sp>
      <p:sp>
        <p:nvSpPr>
          <p:cNvPr id="5" name="Footer Placeholder 4"/>
          <p:cNvSpPr>
            <a:spLocks noGrp="1"/>
          </p:cNvSpPr>
          <p:nvPr>
            <p:ph type="ftr" sz="quarter" idx="11"/>
          </p:nvPr>
        </p:nvSpPr>
        <p:spPr/>
        <p:txBody>
          <a:bodyPr/>
          <a:lstStyle/>
          <a:p>
            <a:r>
              <a:rPr lang="en-US"/>
              <a:t>Sept. 24, 2019</a:t>
            </a:r>
          </a:p>
        </p:txBody>
      </p:sp>
      <p:sp>
        <p:nvSpPr>
          <p:cNvPr id="6" name="Slide Number Placeholder 5"/>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8/7/19</a:t>
            </a:r>
          </a:p>
        </p:txBody>
      </p:sp>
      <p:sp>
        <p:nvSpPr>
          <p:cNvPr id="5" name="Footer Placeholder 4"/>
          <p:cNvSpPr>
            <a:spLocks noGrp="1"/>
          </p:cNvSpPr>
          <p:nvPr>
            <p:ph type="ftr" sz="quarter" idx="11"/>
          </p:nvPr>
        </p:nvSpPr>
        <p:spPr/>
        <p:txBody>
          <a:bodyPr/>
          <a:lstStyle/>
          <a:p>
            <a:r>
              <a:rPr lang="en-US"/>
              <a:t>Sept. 24, 2019</a:t>
            </a:r>
          </a:p>
        </p:txBody>
      </p:sp>
      <p:sp>
        <p:nvSpPr>
          <p:cNvPr id="6" name="Slide Number Placeholder 5"/>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8/7/19</a:t>
            </a:r>
          </a:p>
        </p:txBody>
      </p:sp>
      <p:sp>
        <p:nvSpPr>
          <p:cNvPr id="5" name="Footer Placeholder 4"/>
          <p:cNvSpPr>
            <a:spLocks noGrp="1"/>
          </p:cNvSpPr>
          <p:nvPr>
            <p:ph type="ftr" sz="quarter" idx="11"/>
          </p:nvPr>
        </p:nvSpPr>
        <p:spPr/>
        <p:txBody>
          <a:bodyPr/>
          <a:lstStyle/>
          <a:p>
            <a:r>
              <a:rPr lang="en-US"/>
              <a:t>Sept. 24, 2019</a:t>
            </a:r>
          </a:p>
        </p:txBody>
      </p:sp>
      <p:sp>
        <p:nvSpPr>
          <p:cNvPr id="6" name="Slide Number Placeholder 5"/>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8/7/19</a:t>
            </a:r>
          </a:p>
        </p:txBody>
      </p:sp>
      <p:sp>
        <p:nvSpPr>
          <p:cNvPr id="5" name="Footer Placeholder 4"/>
          <p:cNvSpPr>
            <a:spLocks noGrp="1"/>
          </p:cNvSpPr>
          <p:nvPr>
            <p:ph type="ftr" sz="quarter" idx="11"/>
          </p:nvPr>
        </p:nvSpPr>
        <p:spPr/>
        <p:txBody>
          <a:bodyPr/>
          <a:lstStyle/>
          <a:p>
            <a:r>
              <a:rPr lang="en-US"/>
              <a:t>Sept. 24, 2019</a:t>
            </a:r>
          </a:p>
        </p:txBody>
      </p:sp>
      <p:sp>
        <p:nvSpPr>
          <p:cNvPr id="6" name="Slide Number Placeholder 5"/>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8/7/19</a:t>
            </a:r>
          </a:p>
        </p:txBody>
      </p:sp>
      <p:sp>
        <p:nvSpPr>
          <p:cNvPr id="5" name="Footer Placeholder 4"/>
          <p:cNvSpPr>
            <a:spLocks noGrp="1"/>
          </p:cNvSpPr>
          <p:nvPr>
            <p:ph type="ftr" sz="quarter" idx="11"/>
          </p:nvPr>
        </p:nvSpPr>
        <p:spPr/>
        <p:txBody>
          <a:bodyPr/>
          <a:lstStyle/>
          <a:p>
            <a:r>
              <a:rPr lang="en-US"/>
              <a:t>Sept. 24, 2019</a:t>
            </a:r>
          </a:p>
        </p:txBody>
      </p:sp>
      <p:sp>
        <p:nvSpPr>
          <p:cNvPr id="6" name="Slide Number Placeholder 5"/>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8/7/19</a:t>
            </a:r>
          </a:p>
        </p:txBody>
      </p:sp>
      <p:sp>
        <p:nvSpPr>
          <p:cNvPr id="6" name="Footer Placeholder 5"/>
          <p:cNvSpPr>
            <a:spLocks noGrp="1"/>
          </p:cNvSpPr>
          <p:nvPr>
            <p:ph type="ftr" sz="quarter" idx="11"/>
          </p:nvPr>
        </p:nvSpPr>
        <p:spPr/>
        <p:txBody>
          <a:bodyPr/>
          <a:lstStyle/>
          <a:p>
            <a:r>
              <a:rPr lang="en-US"/>
              <a:t>Sept. 24, 2019</a:t>
            </a:r>
          </a:p>
        </p:txBody>
      </p:sp>
      <p:sp>
        <p:nvSpPr>
          <p:cNvPr id="7" name="Slide Number Placeholder 6"/>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8/7/19</a:t>
            </a:r>
          </a:p>
        </p:txBody>
      </p:sp>
      <p:sp>
        <p:nvSpPr>
          <p:cNvPr id="8" name="Footer Placeholder 7"/>
          <p:cNvSpPr>
            <a:spLocks noGrp="1"/>
          </p:cNvSpPr>
          <p:nvPr>
            <p:ph type="ftr" sz="quarter" idx="11"/>
          </p:nvPr>
        </p:nvSpPr>
        <p:spPr/>
        <p:txBody>
          <a:bodyPr/>
          <a:lstStyle/>
          <a:p>
            <a:r>
              <a:rPr lang="en-US"/>
              <a:t>Sept. 24, 2019</a:t>
            </a:r>
          </a:p>
        </p:txBody>
      </p:sp>
      <p:sp>
        <p:nvSpPr>
          <p:cNvPr id="9" name="Slide Number Placeholder 8"/>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8/7/19</a:t>
            </a:r>
          </a:p>
        </p:txBody>
      </p:sp>
      <p:sp>
        <p:nvSpPr>
          <p:cNvPr id="4" name="Footer Placeholder 3"/>
          <p:cNvSpPr>
            <a:spLocks noGrp="1"/>
          </p:cNvSpPr>
          <p:nvPr>
            <p:ph type="ftr" sz="quarter" idx="11"/>
          </p:nvPr>
        </p:nvSpPr>
        <p:spPr/>
        <p:txBody>
          <a:bodyPr/>
          <a:lstStyle/>
          <a:p>
            <a:r>
              <a:rPr lang="en-US"/>
              <a:t>Sept. 24, 2019</a:t>
            </a:r>
          </a:p>
        </p:txBody>
      </p:sp>
      <p:sp>
        <p:nvSpPr>
          <p:cNvPr id="5" name="Slide Number Placeholder 4"/>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8/7/19</a:t>
            </a:r>
          </a:p>
        </p:txBody>
      </p:sp>
      <p:sp>
        <p:nvSpPr>
          <p:cNvPr id="3" name="Footer Placeholder 2"/>
          <p:cNvSpPr>
            <a:spLocks noGrp="1"/>
          </p:cNvSpPr>
          <p:nvPr>
            <p:ph type="ftr" sz="quarter" idx="11"/>
          </p:nvPr>
        </p:nvSpPr>
        <p:spPr/>
        <p:txBody>
          <a:bodyPr/>
          <a:lstStyle/>
          <a:p>
            <a:r>
              <a:rPr lang="en-US"/>
              <a:t>Sept. 24, 2019</a:t>
            </a:r>
          </a:p>
        </p:txBody>
      </p:sp>
      <p:sp>
        <p:nvSpPr>
          <p:cNvPr id="4" name="Slide Number Placeholder 3"/>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8/7/19</a:t>
            </a:r>
          </a:p>
        </p:txBody>
      </p:sp>
      <p:sp>
        <p:nvSpPr>
          <p:cNvPr id="6" name="Footer Placeholder 5"/>
          <p:cNvSpPr>
            <a:spLocks noGrp="1"/>
          </p:cNvSpPr>
          <p:nvPr>
            <p:ph type="ftr" sz="quarter" idx="11"/>
          </p:nvPr>
        </p:nvSpPr>
        <p:spPr/>
        <p:txBody>
          <a:bodyPr/>
          <a:lstStyle/>
          <a:p>
            <a:r>
              <a:rPr lang="en-US"/>
              <a:t>Sept. 24, 2019</a:t>
            </a:r>
          </a:p>
        </p:txBody>
      </p:sp>
      <p:sp>
        <p:nvSpPr>
          <p:cNvPr id="7" name="Slide Number Placeholder 6"/>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8/7/19</a:t>
            </a:r>
          </a:p>
        </p:txBody>
      </p:sp>
      <p:sp>
        <p:nvSpPr>
          <p:cNvPr id="6" name="Footer Placeholder 5"/>
          <p:cNvSpPr>
            <a:spLocks noGrp="1"/>
          </p:cNvSpPr>
          <p:nvPr>
            <p:ph type="ftr" sz="quarter" idx="11"/>
          </p:nvPr>
        </p:nvSpPr>
        <p:spPr/>
        <p:txBody>
          <a:bodyPr/>
          <a:lstStyle/>
          <a:p>
            <a:r>
              <a:rPr lang="en-US"/>
              <a:t>Sept. 24, 2019</a:t>
            </a:r>
          </a:p>
        </p:txBody>
      </p:sp>
      <p:sp>
        <p:nvSpPr>
          <p:cNvPr id="7" name="Slide Number Placeholder 6"/>
          <p:cNvSpPr>
            <a:spLocks noGrp="1"/>
          </p:cNvSpPr>
          <p:nvPr>
            <p:ph type="sldNum" sz="quarter" idx="12"/>
          </p:nvPr>
        </p:nvSpPr>
        <p:spPr/>
        <p:txBody>
          <a:bodyPr/>
          <a:lstStyle/>
          <a:p>
            <a:fld id="{80734806-6616-E140-8BAA-EF925DEA61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8/7/19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Sept. 24,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34806-6616-E140-8BAA-EF925DEA6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ssentialthinking.wordpress.com/tag/statist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hyperlink" Target="http://www.freestockphotos.biz/stockphoto/14414"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teachingwithtlc.com/2012/10/fire-safety-week-activities.html" TargetMode="External"/><Relationship Id="rId5" Type="http://schemas.openxmlformats.org/officeDocument/2006/relationships/image" Target="../media/image14.JPG"/><Relationship Id="rId4" Type="http://schemas.openxmlformats.org/officeDocument/2006/relationships/hyperlink" Target="https://pixabay.com/en/road-highway-straight-landscape-35060/" TargetMode="Externa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3.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evergreenleaf.blogspot.com/2013/04/my-first-blog-award-liebster.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rscienceshow.com/2010/06/bring-us-your-burning-science-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riadzany.blogspot.com/2014/09/morocco-launches-national-populatio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geriatricsforcaregivers.net/check-older-adult-for-health-safety-proble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xmlns="" id="{8D70F6DD-A4DB-4FAC-8957-028B09222389}"/>
              </a:ext>
            </a:extLst>
          </p:cNvPr>
          <p:cNvPicPr>
            <a:picLocks noChangeAspect="1"/>
          </p:cNvPicPr>
          <p:nvPr/>
        </p:nvPicPr>
        <p:blipFill>
          <a:blip r:embed="rId3"/>
          <a:stretch>
            <a:fillRect/>
          </a:stretch>
        </p:blipFill>
        <p:spPr>
          <a:xfrm>
            <a:off x="563623" y="1038788"/>
            <a:ext cx="8197341" cy="1557494"/>
          </a:xfrm>
          <a:prstGeom prst="rect">
            <a:avLst/>
          </a:prstGeom>
        </p:spPr>
      </p:pic>
      <p:sp>
        <p:nvSpPr>
          <p:cNvPr id="33" name="Rectangle 32">
            <a:extLst>
              <a:ext uri="{FF2B5EF4-FFF2-40B4-BE49-F238E27FC236}">
                <a16:creationId xmlns:a16="http://schemas.microsoft.com/office/drawing/2014/main" xmlns=""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00150" y="3128790"/>
            <a:ext cx="6743700" cy="2405254"/>
          </a:xfrm>
          <a:solidFill>
            <a:srgbClr val="FFFFFF"/>
          </a:solidFill>
          <a:ln w="38100">
            <a:solidFill>
              <a:srgbClr val="404040"/>
            </a:solidFill>
            <a:miter lim="800000"/>
          </a:ln>
        </p:spPr>
        <p:txBody>
          <a:bodyPr anchor="ctr">
            <a:normAutofit/>
          </a:bodyPr>
          <a:lstStyle/>
          <a:p>
            <a:pPr>
              <a:lnSpc>
                <a:spcPct val="90000"/>
              </a:lnSpc>
            </a:pPr>
            <a:r>
              <a:rPr lang="en-US" sz="3600" b="1" dirty="0">
                <a:solidFill>
                  <a:srgbClr val="404040"/>
                </a:solidFill>
              </a:rPr>
              <a:t>THE 2020 CENSUS</a:t>
            </a:r>
            <a:br>
              <a:rPr lang="en-US" sz="3600" b="1" dirty="0">
                <a:solidFill>
                  <a:srgbClr val="404040"/>
                </a:solidFill>
              </a:rPr>
            </a:br>
            <a:r>
              <a:rPr lang="en-US" sz="3600" b="1" dirty="0">
                <a:solidFill>
                  <a:srgbClr val="404040"/>
                </a:solidFill>
              </a:rPr>
              <a:t>How to Count Every Person, Once, in the Right Place</a:t>
            </a:r>
            <a:br>
              <a:rPr lang="en-US" sz="3600" b="1" dirty="0">
                <a:solidFill>
                  <a:srgbClr val="404040"/>
                </a:solidFill>
              </a:rPr>
            </a:br>
            <a:endParaRPr lang="en-US" sz="3600" b="1" dirty="0">
              <a:solidFill>
                <a:srgbClr val="404040"/>
              </a:solidFill>
            </a:endParaRPr>
          </a:p>
        </p:txBody>
      </p:sp>
      <p:sp>
        <p:nvSpPr>
          <p:cNvPr id="3" name="Subtitle 2"/>
          <p:cNvSpPr>
            <a:spLocks noGrp="1"/>
          </p:cNvSpPr>
          <p:nvPr>
            <p:ph type="subTitle" idx="1"/>
          </p:nvPr>
        </p:nvSpPr>
        <p:spPr>
          <a:xfrm>
            <a:off x="2021395" y="5688535"/>
            <a:ext cx="5101209" cy="536125"/>
          </a:xfrm>
        </p:spPr>
        <p:txBody>
          <a:bodyPr>
            <a:normAutofit/>
          </a:bodyPr>
          <a:lstStyle/>
          <a:p>
            <a:r>
              <a:rPr lang="en-US" sz="2400" dirty="0">
                <a:solidFill>
                  <a:srgbClr val="FFFFFF"/>
                </a:solidFill>
              </a:rPr>
              <a:t>League of Women Voters of Michigan</a:t>
            </a:r>
          </a:p>
          <a:p>
            <a:endParaRPr lang="en-US" sz="2400" dirty="0">
              <a:solidFill>
                <a:srgbClr val="FFFFFF"/>
              </a:solidFill>
            </a:endParaRPr>
          </a:p>
          <a:p>
            <a:endParaRPr lang="en-US" sz="1600" dirty="0">
              <a:solidFill>
                <a:srgbClr val="FFFFFF"/>
              </a:solidFill>
            </a:endParaRPr>
          </a:p>
        </p:txBody>
      </p:sp>
      <p:sp>
        <p:nvSpPr>
          <p:cNvPr id="4" name="Slide Number Placeholder 3">
            <a:extLst>
              <a:ext uri="{FF2B5EF4-FFF2-40B4-BE49-F238E27FC236}">
                <a16:creationId xmlns:a16="http://schemas.microsoft.com/office/drawing/2014/main" xmlns="" id="{4DFEC22E-9BA5-43DE-B2DC-C3B4D12AA723}"/>
              </a:ext>
            </a:extLst>
          </p:cNvPr>
          <p:cNvSpPr>
            <a:spLocks noGrp="1"/>
          </p:cNvSpPr>
          <p:nvPr>
            <p:ph type="sldNum" sz="quarter" idx="12"/>
          </p:nvPr>
        </p:nvSpPr>
        <p:spPr>
          <a:xfrm>
            <a:off x="6457950" y="6356350"/>
            <a:ext cx="2057400" cy="365125"/>
          </a:xfrm>
        </p:spPr>
        <p:txBody>
          <a:bodyPr>
            <a:normAutofit/>
          </a:bodyPr>
          <a:lstStyle/>
          <a:p>
            <a:pPr>
              <a:spcAft>
                <a:spcPts val="600"/>
              </a:spcAft>
            </a:pPr>
            <a:fld id="{80734806-6616-E140-8BAA-EF925DEA6106}" type="slidenum">
              <a:rPr lang="en-US" sz="1000">
                <a:solidFill>
                  <a:prstClr val="white">
                    <a:tint val="75000"/>
                    <a:alpha val="80000"/>
                  </a:prstClr>
                </a:solidFill>
              </a:rPr>
              <a:pPr>
                <a:spcAft>
                  <a:spcPts val="600"/>
                </a:spcAft>
              </a:pPr>
              <a:t>1</a:t>
            </a:fld>
            <a:endParaRPr lang="en-US" sz="1000">
              <a:solidFill>
                <a:prstClr val="white">
                  <a:tint val="75000"/>
                  <a:alpha val="80000"/>
                </a:prstClr>
              </a:solidFill>
            </a:endParaRPr>
          </a:p>
        </p:txBody>
      </p:sp>
      <p:sp>
        <p:nvSpPr>
          <p:cNvPr id="7" name="Footer Placeholder 6">
            <a:extLst>
              <a:ext uri="{FF2B5EF4-FFF2-40B4-BE49-F238E27FC236}">
                <a16:creationId xmlns:a16="http://schemas.microsoft.com/office/drawing/2014/main" xmlns="" id="{896CC01B-1502-0D42-90D6-808A6D0A3EDE}"/>
              </a:ext>
            </a:extLst>
          </p:cNvPr>
          <p:cNvSpPr>
            <a:spLocks noGrp="1"/>
          </p:cNvSpPr>
          <p:nvPr>
            <p:ph type="ftr" sz="quarter" idx="11"/>
          </p:nvPr>
        </p:nvSpPr>
        <p:spPr/>
        <p:txBody>
          <a:bodyPr/>
          <a:lstStyle/>
          <a:p>
            <a:r>
              <a:rPr lang="en-US"/>
              <a:t>Sept. 24,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pPr>
              <a:lnSpc>
                <a:spcPct val="90000"/>
              </a:lnSpc>
            </a:pPr>
            <a:r>
              <a:rPr lang="en-US" sz="3700" dirty="0"/>
              <a:t>WHAT IS THE 2020 CENSUS? </a:t>
            </a:r>
            <a:br>
              <a:rPr lang="en-US" sz="3700" dirty="0"/>
            </a:br>
            <a:endParaRPr lang="en-US" sz="3700" dirty="0"/>
          </a:p>
        </p:txBody>
      </p:sp>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r>
              <a:rPr lang="en-US" sz="2400" dirty="0"/>
              <a:t>With 2010 Census, Census Bureau changed course.</a:t>
            </a:r>
          </a:p>
          <a:p>
            <a:pPr lvl="1"/>
            <a:r>
              <a:rPr lang="en-US" sz="2400" dirty="0"/>
              <a:t>Shortened</a:t>
            </a:r>
            <a:r>
              <a:rPr lang="en-US" sz="2400" strike="sngStrike" dirty="0"/>
              <a:t> </a:t>
            </a:r>
            <a:r>
              <a:rPr lang="en-US" sz="2400" dirty="0"/>
              <a:t>decennial census to get more responses.</a:t>
            </a:r>
          </a:p>
          <a:p>
            <a:pPr lvl="1"/>
            <a:r>
              <a:rPr lang="en-US" sz="2400" dirty="0"/>
              <a:t>Took small samples in frequent American Community Survey</a:t>
            </a:r>
          </a:p>
        </p:txBody>
      </p:sp>
      <p:pic>
        <p:nvPicPr>
          <p:cNvPr id="6" name="Picture 5">
            <a:extLst>
              <a:ext uri="{FF2B5EF4-FFF2-40B4-BE49-F238E27FC236}">
                <a16:creationId xmlns:a16="http://schemas.microsoft.com/office/drawing/2014/main" xmlns="" id="{8FD9ED41-D474-4018-8DFD-0016DAB30186}"/>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5400" r="15559"/>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xmlns="" id="{6ECF3E97-7A1B-4236-A13E-A12E2869F887}"/>
              </a:ext>
            </a:extLst>
          </p:cNvPr>
          <p:cNvSpPr>
            <a:spLocks noGrp="1"/>
          </p:cNvSpPr>
          <p:nvPr>
            <p:ph type="sldNum" sz="quarter" idx="12"/>
          </p:nvPr>
        </p:nvSpPr>
        <p:spPr/>
        <p:txBody>
          <a:bodyPr/>
          <a:lstStyle/>
          <a:p>
            <a:fld id="{80734806-6616-E140-8BAA-EF925DEA6106}" type="slidenum">
              <a:rPr lang="en-US" smtClean="0"/>
              <a:pPr/>
              <a:t>10</a:t>
            </a:fld>
            <a:endParaRPr lang="en-US"/>
          </a:p>
        </p:txBody>
      </p:sp>
      <p:pic>
        <p:nvPicPr>
          <p:cNvPr id="8194" name="Picture 2" descr="Image result for leave of women voters">
            <a:extLst>
              <a:ext uri="{FF2B5EF4-FFF2-40B4-BE49-F238E27FC236}">
                <a16:creationId xmlns:a16="http://schemas.microsoft.com/office/drawing/2014/main" xmlns="" id="{9ABD749B-A7A7-4A6B-8AAB-0FE7BA055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82" y="5596584"/>
            <a:ext cx="1239398" cy="123939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xmlns="" id="{0AEFFE37-83AF-6749-AB38-1BC0575A8627}"/>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34165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1869EEBA-B57E-4DCD-A448-A38F30A0D3C4}"/>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defTabSz="914400">
              <a:lnSpc>
                <a:spcPct val="90000"/>
              </a:lnSpc>
            </a:pPr>
            <a:r>
              <a:rPr lang="en-US" sz="4700" kern="1200" dirty="0">
                <a:solidFill>
                  <a:schemeClr val="tx1">
                    <a:lumMod val="85000"/>
                    <a:lumOff val="15000"/>
                  </a:schemeClr>
                </a:solidFill>
                <a:latin typeface="+mj-lt"/>
                <a:ea typeface="+mj-ea"/>
                <a:cs typeface="+mj-cs"/>
              </a:rPr>
              <a:t>Why does the Census matter?</a:t>
            </a:r>
          </a:p>
        </p:txBody>
      </p:sp>
      <p:cxnSp>
        <p:nvCxnSpPr>
          <p:cNvPr id="11" name="Straight Connector 10">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94DA2FAD-0E6F-44E0-B60B-0F9890154714}"/>
              </a:ext>
            </a:extLst>
          </p:cNvPr>
          <p:cNvSpPr>
            <a:spLocks noGrp="1"/>
          </p:cNvSpPr>
          <p:nvPr>
            <p:ph type="sldNum" sz="quarter" idx="12"/>
          </p:nvPr>
        </p:nvSpPr>
        <p:spPr/>
        <p:txBody>
          <a:bodyPr/>
          <a:lstStyle/>
          <a:p>
            <a:fld id="{80734806-6616-E140-8BAA-EF925DEA6106}" type="slidenum">
              <a:rPr lang="en-US" smtClean="0"/>
              <a:pPr/>
              <a:t>11</a:t>
            </a:fld>
            <a:endParaRPr lang="en-US"/>
          </a:p>
        </p:txBody>
      </p:sp>
      <p:pic>
        <p:nvPicPr>
          <p:cNvPr id="9218" name="Picture 2" descr="Image result for leave of women voters">
            <a:extLst>
              <a:ext uri="{FF2B5EF4-FFF2-40B4-BE49-F238E27FC236}">
                <a16:creationId xmlns:a16="http://schemas.microsoft.com/office/drawing/2014/main" xmlns="" id="{7B92AE47-F7C1-4172-8290-052A671E2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8" y="214915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360BCCCC-E9EC-9A46-B4B0-016FD310984A}"/>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41336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t>Why does census matter?</a:t>
            </a:r>
          </a:p>
        </p:txBody>
      </p:sp>
      <p:sp>
        <p:nvSpPr>
          <p:cNvPr id="71" name="Rectangle 7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20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D70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42" name="Picture 2" descr="Image result for leave of women voters">
            <a:extLst>
              <a:ext uri="{FF2B5EF4-FFF2-40B4-BE49-F238E27FC236}">
                <a16:creationId xmlns:a16="http://schemas.microsoft.com/office/drawing/2014/main" xmlns="" id="{F0DD93E0-0889-45EB-BCE7-BB61991B21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4964" y="2865141"/>
            <a:ext cx="1143455" cy="11434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7433C4F1-8F55-44C3-A5A4-FD7E8BEE5D41}"/>
              </a:ext>
            </a:extLst>
          </p:cNvPr>
          <p:cNvSpPr>
            <a:spLocks noGrp="1"/>
          </p:cNvSpPr>
          <p:nvPr>
            <p:ph type="sldNum" sz="quarter" idx="12"/>
          </p:nvPr>
        </p:nvSpPr>
        <p:spPr>
          <a:xfrm>
            <a:off x="7576075" y="6415760"/>
            <a:ext cx="759278" cy="273844"/>
          </a:xfrm>
        </p:spPr>
        <p:txBody>
          <a:bodyPr>
            <a:normAutofit/>
          </a:bodyPr>
          <a:lstStyle/>
          <a:p>
            <a:pPr>
              <a:spcAft>
                <a:spcPts val="600"/>
              </a:spcAft>
            </a:pPr>
            <a:fld id="{80734806-6616-E140-8BAA-EF925DEA6106}" type="slidenum">
              <a:rPr lang="en-US" sz="920">
                <a:solidFill>
                  <a:srgbClr val="FFFFFF"/>
                </a:solidFill>
              </a:rPr>
              <a:pPr>
                <a:spcAft>
                  <a:spcPts val="600"/>
                </a:spcAft>
              </a:pPr>
              <a:t>12</a:t>
            </a:fld>
            <a:endParaRPr lang="en-US" sz="920">
              <a:solidFill>
                <a:srgbClr val="FFFFFF"/>
              </a:solidFill>
            </a:endParaRPr>
          </a:p>
        </p:txBody>
      </p:sp>
      <p:graphicFrame>
        <p:nvGraphicFramePr>
          <p:cNvPr id="5" name="Content Placeholder 2">
            <a:extLst>
              <a:ext uri="{FF2B5EF4-FFF2-40B4-BE49-F238E27FC236}">
                <a16:creationId xmlns:a16="http://schemas.microsoft.com/office/drawing/2014/main" xmlns="" id="{4EB83047-2CF0-4A5F-958C-761BD2FF74F6}"/>
              </a:ext>
            </a:extLst>
          </p:cNvPr>
          <p:cNvGraphicFramePr>
            <a:graphicFrameLocks noGrp="1"/>
          </p:cNvGraphicFramePr>
          <p:nvPr>
            <p:ph idx="1"/>
            <p:extLst>
              <p:ext uri="{D42A27DB-BD31-4B8C-83A1-F6EECF244321}">
                <p14:modId xmlns:p14="http://schemas.microsoft.com/office/powerpoint/2010/main" val="2342588777"/>
              </p:ext>
            </p:extLst>
          </p:nvPr>
        </p:nvGraphicFramePr>
        <p:xfrm>
          <a:off x="852321" y="2227943"/>
          <a:ext cx="5033221" cy="3788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a:extLst>
              <a:ext uri="{FF2B5EF4-FFF2-40B4-BE49-F238E27FC236}">
                <a16:creationId xmlns:a16="http://schemas.microsoft.com/office/drawing/2014/main" xmlns="" id="{785721A9-6272-B740-AC54-EA0FC89A5DA5}"/>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65082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322" y="839286"/>
            <a:ext cx="5605629" cy="994172"/>
          </a:xfrm>
        </p:spPr>
        <p:txBody>
          <a:bodyPr>
            <a:normAutofit/>
          </a:bodyPr>
          <a:lstStyle/>
          <a:p>
            <a:pPr>
              <a:lnSpc>
                <a:spcPct val="90000"/>
              </a:lnSpc>
            </a:pPr>
            <a:r>
              <a:rPr lang="en-US" sz="3700"/>
              <a:t>Why does census matter?</a:t>
            </a:r>
          </a:p>
        </p:txBody>
      </p:sp>
      <p:sp>
        <p:nvSpPr>
          <p:cNvPr id="71" name="Rectangle 7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660" y="0"/>
            <a:ext cx="1577340" cy="6858000"/>
          </a:xfrm>
          <a:prstGeom prst="rect">
            <a:avLst/>
          </a:prstGeom>
          <a:solidFill>
            <a:srgbClr val="20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xmlns="" id="{B6B090F2-20A8-4E14-8DFC-2DB1DA94558B}"/>
              </a:ext>
            </a:extLst>
          </p:cNvPr>
          <p:cNvSpPr>
            <a:spLocks noGrp="1"/>
          </p:cNvSpPr>
          <p:nvPr>
            <p:ph type="sldNum" sz="quarter" idx="12"/>
          </p:nvPr>
        </p:nvSpPr>
        <p:spPr>
          <a:xfrm>
            <a:off x="7756072" y="5624513"/>
            <a:ext cx="759278" cy="273844"/>
          </a:xfrm>
        </p:spPr>
        <p:txBody>
          <a:bodyPr>
            <a:normAutofit/>
          </a:bodyPr>
          <a:lstStyle/>
          <a:p>
            <a:pPr>
              <a:lnSpc>
                <a:spcPct val="90000"/>
              </a:lnSpc>
              <a:spcAft>
                <a:spcPts val="600"/>
              </a:spcAft>
            </a:pPr>
            <a:fld id="{80734806-6616-E140-8BAA-EF925DEA6106}" type="slidenum">
              <a:rPr lang="en-US">
                <a:solidFill>
                  <a:srgbClr val="FFFFFF"/>
                </a:solidFill>
              </a:rPr>
              <a:pPr>
                <a:lnSpc>
                  <a:spcPct val="90000"/>
                </a:lnSpc>
                <a:spcAft>
                  <a:spcPts val="600"/>
                </a:spcAft>
              </a:pPr>
              <a:t>13</a:t>
            </a:fld>
            <a:endParaRPr lang="en-US">
              <a:solidFill>
                <a:srgbClr val="FFFFFF"/>
              </a:solidFill>
            </a:endParaRPr>
          </a:p>
        </p:txBody>
      </p:sp>
      <p:sp>
        <p:nvSpPr>
          <p:cNvPr id="73" name="Oval 7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7138" y="2357641"/>
            <a:ext cx="2167815" cy="2167815"/>
          </a:xfrm>
          <a:prstGeom prst="ellipse">
            <a:avLst/>
          </a:prstGeom>
          <a:solidFill>
            <a:srgbClr val="FFFFFF"/>
          </a:solidFill>
          <a:ln w="22225">
            <a:solidFill>
              <a:srgbClr val="D70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266" name="Picture 2" descr="Image result for leave of women voters">
            <a:extLst>
              <a:ext uri="{FF2B5EF4-FFF2-40B4-BE49-F238E27FC236}">
                <a16:creationId xmlns:a16="http://schemas.microsoft.com/office/drawing/2014/main" xmlns="" id="{AEDAA6C4-5753-48D6-8120-96EB8B0150B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61" r="-3" b="-3"/>
          <a:stretch/>
        </p:blipFill>
        <p:spPr bwMode="auto">
          <a:xfrm>
            <a:off x="6598028" y="2461923"/>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xmlns="" id="{4EB83047-2CF0-4A5F-958C-761BD2FF74F6}"/>
              </a:ext>
            </a:extLst>
          </p:cNvPr>
          <p:cNvGraphicFramePr>
            <a:graphicFrameLocks noGrp="1"/>
          </p:cNvGraphicFramePr>
          <p:nvPr>
            <p:ph idx="1"/>
            <p:extLst>
              <p:ext uri="{D42A27DB-BD31-4B8C-83A1-F6EECF244321}">
                <p14:modId xmlns:p14="http://schemas.microsoft.com/office/powerpoint/2010/main" val="1692094454"/>
              </p:ext>
            </p:extLst>
          </p:nvPr>
        </p:nvGraphicFramePr>
        <p:xfrm>
          <a:off x="852321" y="2147568"/>
          <a:ext cx="5508485" cy="3351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a:extLst>
              <a:ext uri="{FF2B5EF4-FFF2-40B4-BE49-F238E27FC236}">
                <a16:creationId xmlns:a16="http://schemas.microsoft.com/office/drawing/2014/main" xmlns="" id="{1359ACF9-9875-A348-91F3-8F6F6A810820}"/>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407759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E9906D38-0C50-4DEF-9297-AA3A2BDC85BD}"/>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2710" r="-3" b="-3"/>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Picture 6">
            <a:extLst>
              <a:ext uri="{FF2B5EF4-FFF2-40B4-BE49-F238E27FC236}">
                <a16:creationId xmlns:a16="http://schemas.microsoft.com/office/drawing/2014/main" xmlns="" id="{2627F7F3-688D-4F96-890C-A4D56F049E62}"/>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t="10769" r="3" b="1808"/>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5" name="Picture 4">
            <a:extLst>
              <a:ext uri="{FF2B5EF4-FFF2-40B4-BE49-F238E27FC236}">
                <a16:creationId xmlns:a16="http://schemas.microsoft.com/office/drawing/2014/main" xmlns="" id="{90C7615C-99A7-42F6-A361-3BE01B5CD582}"/>
              </a:ext>
            </a:extLst>
          </p:cNvPr>
          <p:cNvPicPr>
            <a:picLocks noChangeAspect="1"/>
          </p:cNvPicPr>
          <p:nvPr/>
        </p:nvPicPr>
        <p:blipFill rotWithShape="1">
          <a:blip r:embed="rId7">
            <a:extLst>
              <a:ext uri="{837473B0-CC2E-450A-ABE3-18F120FF3D39}">
                <a1611:picAttrSrcUrl xmlns:a1611="http://schemas.microsoft.com/office/drawing/2016/11/main" xmlns="" r:id="rId8"/>
              </a:ext>
            </a:extLst>
          </a:blip>
          <a:srcRect t="22592" r="4" b="3865"/>
          <a:stretch/>
        </p:blipFill>
        <p:spPr>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7" name="Freeform 15">
            <a:extLst>
              <a:ext uri="{FF2B5EF4-FFF2-40B4-BE49-F238E27FC236}">
                <a16:creationId xmlns:a16="http://schemas.microsoft.com/office/drawing/2014/main" xmlns=""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3816030" cy="1325563"/>
          </a:xfrm>
        </p:spPr>
        <p:txBody>
          <a:bodyPr>
            <a:normAutofit/>
          </a:bodyPr>
          <a:lstStyle/>
          <a:p>
            <a:r>
              <a:rPr lang="en-US" sz="3500" dirty="0">
                <a:solidFill>
                  <a:srgbClr val="000000"/>
                </a:solidFill>
              </a:rPr>
              <a:t>Why (else) does census matter?</a:t>
            </a:r>
          </a:p>
        </p:txBody>
      </p:sp>
      <p:sp>
        <p:nvSpPr>
          <p:cNvPr id="3" name="Content Placeholder 2"/>
          <p:cNvSpPr>
            <a:spLocks noGrp="1"/>
          </p:cNvSpPr>
          <p:nvPr>
            <p:ph idx="1"/>
          </p:nvPr>
        </p:nvSpPr>
        <p:spPr>
          <a:xfrm>
            <a:off x="628650" y="2021249"/>
            <a:ext cx="4280673" cy="4155713"/>
          </a:xfrm>
        </p:spPr>
        <p:txBody>
          <a:bodyPr>
            <a:normAutofit lnSpcReduction="10000"/>
          </a:bodyPr>
          <a:lstStyle/>
          <a:p>
            <a:pPr marL="0" indent="0">
              <a:buNone/>
            </a:pPr>
            <a:r>
              <a:rPr lang="en-US" sz="2400" dirty="0">
                <a:solidFill>
                  <a:srgbClr val="000000"/>
                </a:solidFill>
              </a:rPr>
              <a:t>THIRD Many state, local, and tribal GOVERNMENTS also use census data to decide:</a:t>
            </a:r>
          </a:p>
          <a:p>
            <a:pPr>
              <a:buFont typeface="Arial" panose="020B0604020202020204" pitchFamily="34" charset="0"/>
              <a:buChar char="•"/>
            </a:pPr>
            <a:r>
              <a:rPr lang="en-US" sz="2400" dirty="0">
                <a:solidFill>
                  <a:srgbClr val="000000"/>
                </a:solidFill>
              </a:rPr>
              <a:t>Where to put new housing</a:t>
            </a:r>
          </a:p>
          <a:p>
            <a:pPr>
              <a:buFont typeface="Arial" panose="020B0604020202020204" pitchFamily="34" charset="0"/>
              <a:buChar char="•"/>
            </a:pPr>
            <a:r>
              <a:rPr lang="en-US" sz="2400" dirty="0">
                <a:solidFill>
                  <a:srgbClr val="000000"/>
                </a:solidFill>
              </a:rPr>
              <a:t>Whether to repair old, infrastructure</a:t>
            </a:r>
          </a:p>
          <a:p>
            <a:pPr>
              <a:buFont typeface="Arial" panose="020B0604020202020204" pitchFamily="34" charset="0"/>
              <a:buChar char="•"/>
            </a:pPr>
            <a:r>
              <a:rPr lang="en-US" sz="2400" dirty="0">
                <a:solidFill>
                  <a:srgbClr val="000000"/>
                </a:solidFill>
              </a:rPr>
              <a:t>Plan transportation systems</a:t>
            </a:r>
          </a:p>
          <a:p>
            <a:pPr>
              <a:buFont typeface="Arial" panose="020B0604020202020204" pitchFamily="34" charset="0"/>
              <a:buChar char="•"/>
            </a:pPr>
            <a:r>
              <a:rPr lang="en-US" sz="2400" dirty="0">
                <a:solidFill>
                  <a:srgbClr val="000000"/>
                </a:solidFill>
              </a:rPr>
              <a:t>Create police and fire precincts</a:t>
            </a:r>
          </a:p>
          <a:p>
            <a:pPr>
              <a:buFont typeface="Arial" panose="020B0604020202020204" pitchFamily="34" charset="0"/>
              <a:buChar char="•"/>
            </a:pPr>
            <a:r>
              <a:rPr lang="en-US" sz="2400" dirty="0">
                <a:solidFill>
                  <a:srgbClr val="000000"/>
                </a:solidFill>
              </a:rPr>
              <a:t>Build new, or close existing, schools</a:t>
            </a:r>
          </a:p>
        </p:txBody>
      </p:sp>
      <p:sp>
        <p:nvSpPr>
          <p:cNvPr id="4" name="Slide Number Placeholder 3">
            <a:extLst>
              <a:ext uri="{FF2B5EF4-FFF2-40B4-BE49-F238E27FC236}">
                <a16:creationId xmlns:a16="http://schemas.microsoft.com/office/drawing/2014/main" xmlns="" id="{9EFE0A4F-9309-4888-B272-F5DF3E523F4A}"/>
              </a:ext>
            </a:extLst>
          </p:cNvPr>
          <p:cNvSpPr>
            <a:spLocks noGrp="1"/>
          </p:cNvSpPr>
          <p:nvPr>
            <p:ph type="sldNum" sz="quarter" idx="12"/>
          </p:nvPr>
        </p:nvSpPr>
        <p:spPr/>
        <p:txBody>
          <a:bodyPr/>
          <a:lstStyle/>
          <a:p>
            <a:fld id="{80734806-6616-E140-8BAA-EF925DEA6106}" type="slidenum">
              <a:rPr lang="en-US" smtClean="0"/>
              <a:pPr/>
              <a:t>14</a:t>
            </a:fld>
            <a:endParaRPr lang="en-US"/>
          </a:p>
        </p:txBody>
      </p:sp>
      <p:pic>
        <p:nvPicPr>
          <p:cNvPr id="12290" name="Picture 2" descr="Image result for leave of women voters">
            <a:extLst>
              <a:ext uri="{FF2B5EF4-FFF2-40B4-BE49-F238E27FC236}">
                <a16:creationId xmlns:a16="http://schemas.microsoft.com/office/drawing/2014/main" xmlns="" id="{248C6499-77D7-48D3-87E3-4699809A1F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25" y="5794872"/>
            <a:ext cx="1072958" cy="107295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xmlns="" id="{651BDE67-0604-0346-8901-07CEA86C50A3}"/>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179804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29" y="687480"/>
            <a:ext cx="6315699" cy="994172"/>
          </a:xfrm>
        </p:spPr>
        <p:txBody>
          <a:bodyPr>
            <a:normAutofit/>
          </a:bodyPr>
          <a:lstStyle/>
          <a:p>
            <a:pPr>
              <a:lnSpc>
                <a:spcPct val="90000"/>
              </a:lnSpc>
            </a:pPr>
            <a:r>
              <a:rPr lang="en-US" sz="3600" dirty="0"/>
              <a:t>Why does census matter…more?</a:t>
            </a:r>
          </a:p>
        </p:txBody>
      </p:sp>
      <p:sp>
        <p:nvSpPr>
          <p:cNvPr id="3" name="Content Placeholder 2"/>
          <p:cNvSpPr>
            <a:spLocks noGrp="1"/>
          </p:cNvSpPr>
          <p:nvPr>
            <p:ph idx="1"/>
          </p:nvPr>
        </p:nvSpPr>
        <p:spPr>
          <a:xfrm>
            <a:off x="852321" y="2227943"/>
            <a:ext cx="5033221" cy="3788227"/>
          </a:xfrm>
        </p:spPr>
        <p:txBody>
          <a:bodyPr anchor="ctr">
            <a:normAutofit lnSpcReduction="10000"/>
          </a:bodyPr>
          <a:lstStyle/>
          <a:p>
            <a:pPr marL="0" indent="0">
              <a:buNone/>
            </a:pPr>
            <a:r>
              <a:rPr lang="en-US" dirty="0"/>
              <a:t>FOURTH, Census data is also used by the PRIVATE sector</a:t>
            </a:r>
          </a:p>
          <a:p>
            <a:pPr>
              <a:buFont typeface="Arial" panose="020B0604020202020204" pitchFamily="34" charset="0"/>
              <a:buChar char="•"/>
            </a:pPr>
            <a:r>
              <a:rPr lang="en-US" dirty="0"/>
              <a:t>Businesses</a:t>
            </a:r>
          </a:p>
          <a:p>
            <a:pPr>
              <a:buFont typeface="Arial" panose="020B0604020202020204" pitchFamily="34" charset="0"/>
              <a:buChar char="•"/>
            </a:pPr>
            <a:r>
              <a:rPr lang="en-US" dirty="0"/>
              <a:t>Individuals</a:t>
            </a:r>
          </a:p>
          <a:p>
            <a:pPr>
              <a:buFont typeface="Arial" panose="020B0604020202020204" pitchFamily="34" charset="0"/>
              <a:buChar char="•"/>
            </a:pPr>
            <a:r>
              <a:rPr lang="en-US" dirty="0"/>
              <a:t>Non-profit organizations</a:t>
            </a:r>
          </a:p>
          <a:p>
            <a:pPr>
              <a:buFont typeface="Arial" panose="020B0604020202020204" pitchFamily="34" charset="0"/>
              <a:buChar char="•"/>
            </a:pPr>
            <a:r>
              <a:rPr lang="en-US" dirty="0"/>
              <a:t>Academic or think-tank researchers</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Group">
            <a:extLst>
              <a:ext uri="{FF2B5EF4-FFF2-40B4-BE49-F238E27FC236}">
                <a16:creationId xmlns:a16="http://schemas.microsoft.com/office/drawing/2014/main" xmlns="" id="{76194CDB-869C-4FE4-8201-28E0AF598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xmlns="" id="{7991F675-E3B8-4433-9965-944793496854}"/>
              </a:ext>
            </a:extLst>
          </p:cNvPr>
          <p:cNvSpPr>
            <a:spLocks noGrp="1"/>
          </p:cNvSpPr>
          <p:nvPr>
            <p:ph type="sldNum" sz="quarter" idx="12"/>
          </p:nvPr>
        </p:nvSpPr>
        <p:spPr/>
        <p:txBody>
          <a:bodyPr/>
          <a:lstStyle/>
          <a:p>
            <a:fld id="{80734806-6616-E140-8BAA-EF925DEA6106}" type="slidenum">
              <a:rPr lang="en-US" smtClean="0"/>
              <a:pPr/>
              <a:t>15</a:t>
            </a:fld>
            <a:endParaRPr lang="en-US"/>
          </a:p>
        </p:txBody>
      </p:sp>
      <p:pic>
        <p:nvPicPr>
          <p:cNvPr id="13314" name="Picture 2" descr="Image result for leave of women voters">
            <a:extLst>
              <a:ext uri="{FF2B5EF4-FFF2-40B4-BE49-F238E27FC236}">
                <a16:creationId xmlns:a16="http://schemas.microsoft.com/office/drawing/2014/main" xmlns="" id="{DBE1FDD7-7301-4634-AFBF-CFC417D12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29" y="5642725"/>
            <a:ext cx="1055590" cy="105559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A6AE11BC-E47E-AA44-A005-9B4105C995F2}"/>
              </a:ext>
            </a:extLst>
          </p:cNvPr>
          <p:cNvSpPr>
            <a:spLocks noGrp="1"/>
          </p:cNvSpPr>
          <p:nvPr>
            <p:ph type="ftr" sz="quarter" idx="11"/>
          </p:nvPr>
        </p:nvSpPr>
        <p:spPr/>
        <p:txBody>
          <a:bodyPr/>
          <a:lstStyle/>
          <a:p>
            <a:r>
              <a:rPr lang="en-US"/>
              <a:t>Sept. 24, 2019</a:t>
            </a:r>
          </a:p>
        </p:txBody>
      </p:sp>
      <p:pic>
        <p:nvPicPr>
          <p:cNvPr id="5" name="Picture 4">
            <a:extLst>
              <a:ext uri="{FF2B5EF4-FFF2-40B4-BE49-F238E27FC236}">
                <a16:creationId xmlns:a16="http://schemas.microsoft.com/office/drawing/2014/main" xmlns="" id="{2DCD181F-9BBF-EF40-BE43-DD1A7E21C78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9155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1869EEBA-B57E-4DCD-A448-A38F30A0D3C4}"/>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defTabSz="914400">
              <a:lnSpc>
                <a:spcPct val="90000"/>
              </a:lnSpc>
            </a:pPr>
            <a:r>
              <a:rPr lang="en-US" sz="4700" kern="1200" dirty="0">
                <a:solidFill>
                  <a:schemeClr val="tx1">
                    <a:lumMod val="85000"/>
                    <a:lumOff val="15000"/>
                  </a:schemeClr>
                </a:solidFill>
                <a:latin typeface="+mj-lt"/>
                <a:ea typeface="+mj-ea"/>
                <a:cs typeface="+mj-cs"/>
              </a:rPr>
              <a:t>Whe</a:t>
            </a:r>
            <a:r>
              <a:rPr lang="en-US" sz="4700" dirty="0">
                <a:solidFill>
                  <a:schemeClr val="tx1">
                    <a:lumMod val="85000"/>
                    <a:lumOff val="15000"/>
                  </a:schemeClr>
                </a:solidFill>
              </a:rPr>
              <a:t>n, Who, and Where?</a:t>
            </a:r>
            <a:endParaRPr lang="en-US" sz="4700" kern="1200" dirty="0">
              <a:solidFill>
                <a:schemeClr val="tx1">
                  <a:lumMod val="85000"/>
                  <a:lumOff val="15000"/>
                </a:schemeClr>
              </a:solidFill>
              <a:latin typeface="+mj-lt"/>
              <a:ea typeface="+mj-ea"/>
              <a:cs typeface="+mj-cs"/>
            </a:endParaRPr>
          </a:p>
        </p:txBody>
      </p:sp>
      <p:cxnSp>
        <p:nvCxnSpPr>
          <p:cNvPr id="11" name="Straight Connector 10">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65763DA4-E3F4-4CC5-9AD7-4DA6F432BE2B}"/>
              </a:ext>
            </a:extLst>
          </p:cNvPr>
          <p:cNvSpPr>
            <a:spLocks noGrp="1"/>
          </p:cNvSpPr>
          <p:nvPr>
            <p:ph type="sldNum" sz="quarter" idx="12"/>
          </p:nvPr>
        </p:nvSpPr>
        <p:spPr/>
        <p:txBody>
          <a:bodyPr/>
          <a:lstStyle/>
          <a:p>
            <a:fld id="{80734806-6616-E140-8BAA-EF925DEA6106}" type="slidenum">
              <a:rPr lang="en-US" smtClean="0"/>
              <a:pPr/>
              <a:t>16</a:t>
            </a:fld>
            <a:endParaRPr lang="en-US"/>
          </a:p>
        </p:txBody>
      </p:sp>
      <p:pic>
        <p:nvPicPr>
          <p:cNvPr id="14338" name="Picture 2" descr="Image result for leave of women voters">
            <a:extLst>
              <a:ext uri="{FF2B5EF4-FFF2-40B4-BE49-F238E27FC236}">
                <a16:creationId xmlns:a16="http://schemas.microsoft.com/office/drawing/2014/main" xmlns="" id="{20BF7299-5C9A-4D90-86A1-D2AA92CB3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73" y="2371380"/>
            <a:ext cx="2115240" cy="211524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0145DFE9-D7BE-E941-AB41-564B23A3F7E1}"/>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163690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29884"/>
            <a:ext cx="5789535" cy="1096331"/>
          </a:xfrm>
        </p:spPr>
        <p:txBody>
          <a:bodyPr>
            <a:normAutofit/>
          </a:bodyPr>
          <a:lstStyle/>
          <a:p>
            <a:pPr>
              <a:lnSpc>
                <a:spcPct val="90000"/>
              </a:lnSpc>
            </a:pPr>
            <a:r>
              <a:rPr lang="en-US" sz="3400" dirty="0"/>
              <a:t>When will the 2020 Census take place?</a:t>
            </a:r>
          </a:p>
        </p:txBody>
      </p:sp>
      <p:sp>
        <p:nvSpPr>
          <p:cNvPr id="17" name="Freeform: Shape 16">
            <a:extLst>
              <a:ext uri="{FF2B5EF4-FFF2-40B4-BE49-F238E27FC236}">
                <a16:creationId xmlns:a16="http://schemas.microsoft.com/office/drawing/2014/main" xmlns=""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xmlns="" id="{E81F9C52-1EDA-41D6-98E9-890919E3D681}"/>
              </a:ext>
            </a:extLst>
          </p:cNvPr>
          <p:cNvGraphicFramePr>
            <a:graphicFrameLocks noGrp="1"/>
          </p:cNvGraphicFramePr>
          <p:nvPr>
            <p:ph idx="1"/>
            <p:extLst>
              <p:ext uri="{D42A27DB-BD31-4B8C-83A1-F6EECF244321}">
                <p14:modId xmlns:p14="http://schemas.microsoft.com/office/powerpoint/2010/main" val="3198506407"/>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F24752E4-DE93-47F2-B8C0-CCD0E479B199}"/>
              </a:ext>
            </a:extLst>
          </p:cNvPr>
          <p:cNvSpPr>
            <a:spLocks noGrp="1"/>
          </p:cNvSpPr>
          <p:nvPr>
            <p:ph type="sldNum" sz="quarter" idx="12"/>
          </p:nvPr>
        </p:nvSpPr>
        <p:spPr/>
        <p:txBody>
          <a:bodyPr/>
          <a:lstStyle/>
          <a:p>
            <a:fld id="{80734806-6616-E140-8BAA-EF925DEA6106}" type="slidenum">
              <a:rPr lang="en-US" smtClean="0"/>
              <a:pPr/>
              <a:t>17</a:t>
            </a:fld>
            <a:endParaRPr lang="en-US"/>
          </a:p>
        </p:txBody>
      </p:sp>
      <p:pic>
        <p:nvPicPr>
          <p:cNvPr id="15362" name="Picture 2" descr="Image result for leave of women voters">
            <a:extLst>
              <a:ext uri="{FF2B5EF4-FFF2-40B4-BE49-F238E27FC236}">
                <a16:creationId xmlns:a16="http://schemas.microsoft.com/office/drawing/2014/main" xmlns="" id="{A8B2910B-8EAC-46D0-BBBE-EFB5178767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633" y="67835"/>
            <a:ext cx="1151263" cy="11512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3C2FCA12-3419-514F-85F1-7FC20D8114DC}"/>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5955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3700" dirty="0">
                <a:solidFill>
                  <a:srgbClr val="FFFFFF"/>
                </a:solidFill>
              </a:rPr>
              <a:t>Who </a:t>
            </a:r>
            <a:br>
              <a:rPr lang="en-US" sz="3700" dirty="0">
                <a:solidFill>
                  <a:srgbClr val="FFFFFF"/>
                </a:solidFill>
              </a:rPr>
            </a:br>
            <a:r>
              <a:rPr lang="en-US" sz="3700" dirty="0">
                <a:solidFill>
                  <a:srgbClr val="FFFFFF"/>
                </a:solidFill>
              </a:rPr>
              <a:t>educates about, </a:t>
            </a:r>
            <a:br>
              <a:rPr lang="en-US" sz="3700" dirty="0">
                <a:solidFill>
                  <a:srgbClr val="FFFFFF"/>
                </a:solidFill>
              </a:rPr>
            </a:br>
            <a:r>
              <a:rPr lang="en-US" sz="3700" dirty="0">
                <a:solidFill>
                  <a:srgbClr val="FFFFFF"/>
                </a:solidFill>
              </a:rPr>
              <a:t>&amp; </a:t>
            </a:r>
            <a:br>
              <a:rPr lang="en-US" sz="3700" dirty="0">
                <a:solidFill>
                  <a:srgbClr val="FFFFFF"/>
                </a:solidFill>
              </a:rPr>
            </a:br>
            <a:r>
              <a:rPr lang="en-US" sz="3700" dirty="0">
                <a:solidFill>
                  <a:srgbClr val="FFFFFF"/>
                </a:solidFill>
              </a:rPr>
              <a:t>conducts, census?</a:t>
            </a:r>
          </a:p>
        </p:txBody>
      </p:sp>
      <p:graphicFrame>
        <p:nvGraphicFramePr>
          <p:cNvPr id="5" name="Content Placeholder 2">
            <a:extLst>
              <a:ext uri="{FF2B5EF4-FFF2-40B4-BE49-F238E27FC236}">
                <a16:creationId xmlns:a16="http://schemas.microsoft.com/office/drawing/2014/main" xmlns="" id="{C313EA6B-785C-4417-8FCC-4B452062FBDD}"/>
              </a:ext>
            </a:extLst>
          </p:cNvPr>
          <p:cNvGraphicFramePr>
            <a:graphicFrameLocks noGrp="1"/>
          </p:cNvGraphicFramePr>
          <p:nvPr>
            <p:ph idx="1"/>
            <p:extLst>
              <p:ext uri="{D42A27DB-BD31-4B8C-83A1-F6EECF244321}">
                <p14:modId xmlns:p14="http://schemas.microsoft.com/office/powerpoint/2010/main" val="390457650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53417769-0735-4C5F-A53F-1F2A683DBD11}"/>
              </a:ext>
            </a:extLst>
          </p:cNvPr>
          <p:cNvSpPr>
            <a:spLocks noGrp="1"/>
          </p:cNvSpPr>
          <p:nvPr>
            <p:ph type="sldNum" sz="quarter" idx="12"/>
          </p:nvPr>
        </p:nvSpPr>
        <p:spPr/>
        <p:txBody>
          <a:bodyPr/>
          <a:lstStyle/>
          <a:p>
            <a:fld id="{80734806-6616-E140-8BAA-EF925DEA6106}" type="slidenum">
              <a:rPr lang="en-US" smtClean="0"/>
              <a:pPr/>
              <a:t>18</a:t>
            </a:fld>
            <a:endParaRPr lang="en-US"/>
          </a:p>
        </p:txBody>
      </p:sp>
      <p:pic>
        <p:nvPicPr>
          <p:cNvPr id="16386" name="Picture 2" descr="Image result for leave of women voters">
            <a:extLst>
              <a:ext uri="{FF2B5EF4-FFF2-40B4-BE49-F238E27FC236}">
                <a16:creationId xmlns:a16="http://schemas.microsoft.com/office/drawing/2014/main" xmlns="" id="{FC5BBAC6-452A-44EC-80B7-EFB34C1A78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322" y="5775592"/>
            <a:ext cx="1082407" cy="108240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495DEB4D-8E9F-F549-8D97-6481F8C919B8}"/>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402161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r>
              <a:rPr lang="en-US" sz="2800" dirty="0">
                <a:solidFill>
                  <a:srgbClr val="262626"/>
                </a:solidFill>
              </a:rPr>
              <a:t>Where will census happen?</a:t>
            </a:r>
          </a:p>
        </p:txBody>
      </p:sp>
      <p:sp>
        <p:nvSpPr>
          <p:cNvPr id="3" name="Content Placeholder 2"/>
          <p:cNvSpPr>
            <a:spLocks noGrp="1"/>
          </p:cNvSpPr>
          <p:nvPr>
            <p:ph idx="1"/>
          </p:nvPr>
        </p:nvSpPr>
        <p:spPr>
          <a:xfrm>
            <a:off x="4536886" y="802638"/>
            <a:ext cx="4056522" cy="5252722"/>
          </a:xfrm>
        </p:spPr>
        <p:txBody>
          <a:bodyPr anchor="ctr">
            <a:normAutofit/>
          </a:bodyPr>
          <a:lstStyle/>
          <a:p>
            <a:r>
              <a:rPr lang="en-US" sz="2800" dirty="0"/>
              <a:t>Everywhere that people live</a:t>
            </a:r>
          </a:p>
          <a:p>
            <a:pPr lvl="1"/>
            <a:r>
              <a:rPr lang="en-US" dirty="0"/>
              <a:t>Buildings they own or rent or just occupy</a:t>
            </a:r>
          </a:p>
          <a:p>
            <a:pPr lvl="1"/>
            <a:r>
              <a:rPr lang="en-US" dirty="0"/>
              <a:t>Buildings where they live involuntarily</a:t>
            </a:r>
          </a:p>
          <a:p>
            <a:pPr lvl="1"/>
            <a:r>
              <a:rPr lang="en-US" dirty="0"/>
              <a:t>Outdoors, in shelters and tent cities</a:t>
            </a:r>
          </a:p>
          <a:p>
            <a:pPr lvl="1"/>
            <a:endParaRPr lang="en-US" sz="2100" dirty="0"/>
          </a:p>
          <a:p>
            <a:pPr marL="457200" lvl="1" indent="0">
              <a:buNone/>
            </a:pPr>
            <a:endParaRPr lang="en-US" sz="2100" dirty="0"/>
          </a:p>
        </p:txBody>
      </p:sp>
      <p:sp>
        <p:nvSpPr>
          <p:cNvPr id="4" name="Slide Number Placeholder 3">
            <a:extLst>
              <a:ext uri="{FF2B5EF4-FFF2-40B4-BE49-F238E27FC236}">
                <a16:creationId xmlns:a16="http://schemas.microsoft.com/office/drawing/2014/main" xmlns="" id="{4DCF8ECD-4979-42D6-B577-F9E3551044C0}"/>
              </a:ext>
            </a:extLst>
          </p:cNvPr>
          <p:cNvSpPr>
            <a:spLocks noGrp="1"/>
          </p:cNvSpPr>
          <p:nvPr>
            <p:ph type="sldNum" sz="quarter" idx="12"/>
          </p:nvPr>
        </p:nvSpPr>
        <p:spPr/>
        <p:txBody>
          <a:bodyPr/>
          <a:lstStyle/>
          <a:p>
            <a:fld id="{80734806-6616-E140-8BAA-EF925DEA6106}" type="slidenum">
              <a:rPr lang="en-US" smtClean="0"/>
              <a:pPr/>
              <a:t>19</a:t>
            </a:fld>
            <a:endParaRPr lang="en-US"/>
          </a:p>
        </p:txBody>
      </p:sp>
      <p:pic>
        <p:nvPicPr>
          <p:cNvPr id="17410" name="Picture 2" descr="Image result for leave of women voters">
            <a:extLst>
              <a:ext uri="{FF2B5EF4-FFF2-40B4-BE49-F238E27FC236}">
                <a16:creationId xmlns:a16="http://schemas.microsoft.com/office/drawing/2014/main" xmlns="" id="{585184D6-291B-497A-9225-BA6A79A4E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59" y="5673687"/>
            <a:ext cx="1047788" cy="10477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A1E8D114-D431-C447-8E5A-FF74D9F8EF77}"/>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11568514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354239" y="2682433"/>
            <a:ext cx="7073904" cy="3215749"/>
          </a:xfrm>
        </p:spPr>
        <p:txBody>
          <a:bodyPr>
            <a:normAutofit/>
          </a:bodyPr>
          <a:lstStyle/>
          <a:p>
            <a:r>
              <a:rPr lang="en-US" sz="2800" dirty="0"/>
              <a:t>Nonpartisan</a:t>
            </a:r>
          </a:p>
          <a:p>
            <a:r>
              <a:rPr lang="en-US" sz="2800" dirty="0"/>
              <a:t>Empowering voters; defending democracy.</a:t>
            </a:r>
          </a:p>
          <a:p>
            <a:r>
              <a:rPr lang="en-US" sz="2800" dirty="0"/>
              <a:t>Influencing legislation</a:t>
            </a:r>
          </a:p>
          <a:p>
            <a:r>
              <a:rPr lang="en-US" sz="2800" dirty="0"/>
              <a:t>Methods: education; advocacy; litigation.</a:t>
            </a:r>
          </a:p>
          <a:p>
            <a:r>
              <a:rPr lang="en-US" sz="2800" dirty="0"/>
              <a:t>Committed to diversity, equity, inclusion.</a:t>
            </a:r>
          </a:p>
          <a:p>
            <a:r>
              <a:rPr lang="en-US" sz="2800" dirty="0"/>
              <a:t>100 years old this year</a:t>
            </a:r>
          </a:p>
        </p:txBody>
      </p:sp>
      <p:sp>
        <p:nvSpPr>
          <p:cNvPr id="4" name="Slide Number Placeholder 3">
            <a:extLst>
              <a:ext uri="{FF2B5EF4-FFF2-40B4-BE49-F238E27FC236}">
                <a16:creationId xmlns:a16="http://schemas.microsoft.com/office/drawing/2014/main" xmlns="" id="{DAA17916-BEF0-41BA-968B-D4635BE7F895}"/>
              </a:ext>
            </a:extLst>
          </p:cNvPr>
          <p:cNvSpPr>
            <a:spLocks noGrp="1"/>
          </p:cNvSpPr>
          <p:nvPr>
            <p:ph type="sldNum" sz="quarter" idx="12"/>
          </p:nvPr>
        </p:nvSpPr>
        <p:spPr/>
        <p:txBody>
          <a:bodyPr/>
          <a:lstStyle/>
          <a:p>
            <a:fld id="{80734806-6616-E140-8BAA-EF925DEA6106}" type="slidenum">
              <a:rPr lang="en-US" smtClean="0"/>
              <a:pPr/>
              <a:t>2</a:t>
            </a:fld>
            <a:endParaRPr lang="en-US"/>
          </a:p>
        </p:txBody>
      </p:sp>
      <p:pic>
        <p:nvPicPr>
          <p:cNvPr id="7" name="Picture 6">
            <a:extLst>
              <a:ext uri="{FF2B5EF4-FFF2-40B4-BE49-F238E27FC236}">
                <a16:creationId xmlns:a16="http://schemas.microsoft.com/office/drawing/2014/main" xmlns="" id="{5BFA6AB5-3BE5-4325-8EF3-B2D2F2BA3C7E}"/>
              </a:ext>
            </a:extLst>
          </p:cNvPr>
          <p:cNvPicPr>
            <a:picLocks noChangeAspect="1"/>
          </p:cNvPicPr>
          <p:nvPr/>
        </p:nvPicPr>
        <p:blipFill>
          <a:blip r:embed="rId3"/>
          <a:stretch>
            <a:fillRect/>
          </a:stretch>
        </p:blipFill>
        <p:spPr>
          <a:xfrm>
            <a:off x="138896" y="416630"/>
            <a:ext cx="9144000" cy="1736262"/>
          </a:xfrm>
          <a:prstGeom prst="rect">
            <a:avLst/>
          </a:prstGeom>
        </p:spPr>
      </p:pic>
      <p:sp>
        <p:nvSpPr>
          <p:cNvPr id="5" name="Footer Placeholder 4">
            <a:extLst>
              <a:ext uri="{FF2B5EF4-FFF2-40B4-BE49-F238E27FC236}">
                <a16:creationId xmlns:a16="http://schemas.microsoft.com/office/drawing/2014/main" xmlns="" id="{B5896121-6C90-854E-8AD0-C3817A90BA67}"/>
              </a:ext>
            </a:extLst>
          </p:cNvPr>
          <p:cNvSpPr>
            <a:spLocks noGrp="1"/>
          </p:cNvSpPr>
          <p:nvPr>
            <p:ph type="ftr" sz="quarter" idx="11"/>
          </p:nvPr>
        </p:nvSpPr>
        <p:spPr/>
        <p:txBody>
          <a:bodyPr/>
          <a:lstStyle/>
          <a:p>
            <a:r>
              <a:rPr lang="en-US"/>
              <a:t>Sept. 24, 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1869EEBA-B57E-4DCD-A448-A38F30A0D3C4}"/>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defTabSz="914400">
              <a:lnSpc>
                <a:spcPct val="90000"/>
              </a:lnSpc>
            </a:pPr>
            <a:r>
              <a:rPr lang="en-US" sz="4700" kern="1200" dirty="0">
                <a:solidFill>
                  <a:schemeClr val="tx1">
                    <a:lumMod val="85000"/>
                    <a:lumOff val="15000"/>
                  </a:schemeClr>
                </a:solidFill>
                <a:latin typeface="+mj-lt"/>
                <a:ea typeface="+mj-ea"/>
                <a:cs typeface="+mj-cs"/>
              </a:rPr>
              <a:t>How is census conducted?</a:t>
            </a:r>
          </a:p>
        </p:txBody>
      </p:sp>
      <p:cxnSp>
        <p:nvCxnSpPr>
          <p:cNvPr id="11" name="Straight Connector 10">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71C06F2C-674E-4B35-8BD7-1FBF2AF8F4E1}"/>
              </a:ext>
            </a:extLst>
          </p:cNvPr>
          <p:cNvSpPr>
            <a:spLocks noGrp="1"/>
          </p:cNvSpPr>
          <p:nvPr>
            <p:ph type="sldNum" sz="quarter" idx="12"/>
          </p:nvPr>
        </p:nvSpPr>
        <p:spPr/>
        <p:txBody>
          <a:bodyPr/>
          <a:lstStyle/>
          <a:p>
            <a:fld id="{80734806-6616-E140-8BAA-EF925DEA6106}" type="slidenum">
              <a:rPr lang="en-US" smtClean="0"/>
              <a:pPr/>
              <a:t>20</a:t>
            </a:fld>
            <a:endParaRPr lang="en-US"/>
          </a:p>
        </p:txBody>
      </p:sp>
      <p:pic>
        <p:nvPicPr>
          <p:cNvPr id="18434" name="Picture 2" descr="Image result for leave of women voters">
            <a:extLst>
              <a:ext uri="{FF2B5EF4-FFF2-40B4-BE49-F238E27FC236}">
                <a16:creationId xmlns:a16="http://schemas.microsoft.com/office/drawing/2014/main" xmlns="" id="{149EE56A-807F-422B-B2E4-91427623D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01" y="2400298"/>
            <a:ext cx="2057401" cy="20574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E01C0AB8-A0A5-9643-B1A2-49A063A4C8DD}"/>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119987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672872" cy="4795408"/>
          </a:xfrm>
        </p:spPr>
        <p:txBody>
          <a:bodyPr>
            <a:normAutofit/>
          </a:bodyPr>
          <a:lstStyle/>
          <a:p>
            <a:r>
              <a:rPr lang="en-US" sz="4100" dirty="0">
                <a:solidFill>
                  <a:srgbClr val="FFFFFF"/>
                </a:solidFill>
              </a:rPr>
              <a:t>How is census conducted?</a:t>
            </a:r>
          </a:p>
        </p:txBody>
      </p:sp>
      <p:graphicFrame>
        <p:nvGraphicFramePr>
          <p:cNvPr id="5" name="Content Placeholder 2">
            <a:extLst>
              <a:ext uri="{FF2B5EF4-FFF2-40B4-BE49-F238E27FC236}">
                <a16:creationId xmlns:a16="http://schemas.microsoft.com/office/drawing/2014/main" xmlns="" id="{C2DABB0E-9E72-49CC-9759-72CDC57435D8}"/>
              </a:ext>
            </a:extLst>
          </p:cNvPr>
          <p:cNvGraphicFramePr>
            <a:graphicFrameLocks noGrp="1"/>
          </p:cNvGraphicFramePr>
          <p:nvPr>
            <p:ph idx="1"/>
            <p:extLst>
              <p:ext uri="{D42A27DB-BD31-4B8C-83A1-F6EECF244321}">
                <p14:modId xmlns:p14="http://schemas.microsoft.com/office/powerpoint/2010/main" val="4094702670"/>
              </p:ext>
            </p:extLst>
          </p:nvPr>
        </p:nvGraphicFramePr>
        <p:xfrm>
          <a:off x="3933027" y="470924"/>
          <a:ext cx="4847901"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3AC1E027-A243-4B88-A68E-722E012C1CFA}"/>
              </a:ext>
            </a:extLst>
          </p:cNvPr>
          <p:cNvSpPr>
            <a:spLocks noGrp="1"/>
          </p:cNvSpPr>
          <p:nvPr>
            <p:ph type="sldNum" sz="quarter" idx="12"/>
          </p:nvPr>
        </p:nvSpPr>
        <p:spPr/>
        <p:txBody>
          <a:bodyPr/>
          <a:lstStyle/>
          <a:p>
            <a:fld id="{80734806-6616-E140-8BAA-EF925DEA6106}" type="slidenum">
              <a:rPr lang="en-US" smtClean="0"/>
              <a:pPr/>
              <a:t>21</a:t>
            </a:fld>
            <a:endParaRPr lang="en-US"/>
          </a:p>
        </p:txBody>
      </p:sp>
      <p:pic>
        <p:nvPicPr>
          <p:cNvPr id="19458" name="Picture 2" descr="Image result for leave of women voters">
            <a:extLst>
              <a:ext uri="{FF2B5EF4-FFF2-40B4-BE49-F238E27FC236}">
                <a16:creationId xmlns:a16="http://schemas.microsoft.com/office/drawing/2014/main" xmlns="" id="{DA8B9648-CEF1-4601-B026-F0BA7BEFF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2897" y="5709471"/>
            <a:ext cx="1012004" cy="101200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E31E36A1-592C-7948-A40C-5AEB16410EB5}"/>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152274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41FF79FF-7044-CF46-9D03-EDEF9F2E1344}"/>
              </a:ext>
            </a:extLst>
          </p:cNvPr>
          <p:cNvSpPr>
            <a:spLocks noGrp="1"/>
          </p:cNvSpPr>
          <p:nvPr>
            <p:ph type="title"/>
          </p:nvPr>
        </p:nvSpPr>
        <p:spPr>
          <a:xfrm>
            <a:off x="628650" y="1412488"/>
            <a:ext cx="2174391" cy="4363844"/>
          </a:xfrm>
        </p:spPr>
        <p:txBody>
          <a:bodyPr vert="horz" lIns="91440" tIns="45720" rIns="91440" bIns="45720" rtlCol="0" anchor="t">
            <a:normAutofit/>
          </a:bodyPr>
          <a:lstStyle/>
          <a:p>
            <a:pPr algn="l" defTabSz="914400">
              <a:lnSpc>
                <a:spcPct val="90000"/>
              </a:lnSpc>
            </a:pPr>
            <a:r>
              <a:rPr lang="en-US" sz="2700" kern="1200">
                <a:solidFill>
                  <a:srgbClr val="FFFFFF"/>
                </a:solidFill>
                <a:latin typeface="+mj-lt"/>
                <a:ea typeface="+mj-ea"/>
                <a:cs typeface="+mj-cs"/>
              </a:rPr>
              <a:t>COMPLETE COUNT COMMITTEES</a:t>
            </a:r>
          </a:p>
        </p:txBody>
      </p:sp>
      <p:sp>
        <p:nvSpPr>
          <p:cNvPr id="5" name="Content Placeholder 4">
            <a:extLst>
              <a:ext uri="{FF2B5EF4-FFF2-40B4-BE49-F238E27FC236}">
                <a16:creationId xmlns:a16="http://schemas.microsoft.com/office/drawing/2014/main" xmlns="" id="{9E722C6A-9FBD-C846-9400-1ADDDE16D570}"/>
              </a:ext>
            </a:extLst>
          </p:cNvPr>
          <p:cNvSpPr>
            <a:spLocks noGrp="1"/>
          </p:cNvSpPr>
          <p:nvPr>
            <p:ph idx="1"/>
          </p:nvPr>
        </p:nvSpPr>
        <p:spPr>
          <a:xfrm>
            <a:off x="3285641" y="1412489"/>
            <a:ext cx="2570462" cy="4363844"/>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dirty="0"/>
              <a:t>Key to create awareness, response</a:t>
            </a:r>
          </a:p>
          <a:p>
            <a:pPr indent="-228600" defTabSz="914400">
              <a:lnSpc>
                <a:spcPct val="90000"/>
              </a:lnSpc>
              <a:buFont typeface="Arial" panose="020B0604020202020204" pitchFamily="34" charset="0"/>
              <a:buChar char="•"/>
            </a:pPr>
            <a:r>
              <a:rPr lang="en-US" sz="2400" dirty="0"/>
              <a:t>Governments and partners promote and encourage response</a:t>
            </a:r>
          </a:p>
          <a:p>
            <a:pPr indent="-228600" defTabSz="914400">
              <a:lnSpc>
                <a:spcPct val="90000"/>
              </a:lnSpc>
              <a:buFont typeface="Arial" panose="020B0604020202020204" pitchFamily="34" charset="0"/>
              <a:buChar char="•"/>
            </a:pPr>
            <a:r>
              <a:rPr lang="en-US" sz="2400" dirty="0"/>
              <a:t>Composed of community leaders</a:t>
            </a:r>
          </a:p>
          <a:p>
            <a:pPr marL="0" indent="-228600" defTabSz="914400">
              <a:lnSpc>
                <a:spcPct val="90000"/>
              </a:lnSpc>
              <a:buFont typeface="Arial" panose="020B0604020202020204" pitchFamily="34" charset="0"/>
              <a:buChar char="•"/>
            </a:pPr>
            <a:endParaRPr lang="en-US" sz="1700" b="1" dirty="0"/>
          </a:p>
        </p:txBody>
      </p:sp>
      <p:cxnSp>
        <p:nvCxnSpPr>
          <p:cNvPr id="19" name="Straight Connector 18">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585EB8EE-E191-9645-B8DF-2308C8CE0FE3}"/>
              </a:ext>
            </a:extLst>
          </p:cNvPr>
          <p:cNvSpPr txBox="1"/>
          <p:nvPr/>
        </p:nvSpPr>
        <p:spPr>
          <a:xfrm>
            <a:off x="6783640" y="2275368"/>
            <a:ext cx="1731704" cy="2806922"/>
          </a:xfrm>
          <a:prstGeom prst="rect">
            <a:avLst/>
          </a:prstGeom>
          <a:noFill/>
        </p:spPr>
        <p:txBody>
          <a:bodyPr wrap="square" rtlCol="0">
            <a:spAutoFit/>
          </a:bodyPr>
          <a:lstStyle/>
          <a:p>
            <a:pPr defTabSz="914400">
              <a:lnSpc>
                <a:spcPct val="90000"/>
              </a:lnSpc>
            </a:pPr>
            <a:r>
              <a:rPr lang="en-US" sz="2800" b="1" dirty="0"/>
              <a:t>Goal: Count everyone, only once, and in the right place.</a:t>
            </a:r>
          </a:p>
        </p:txBody>
      </p:sp>
      <p:sp>
        <p:nvSpPr>
          <p:cNvPr id="2" name="Slide Number Placeholder 1">
            <a:extLst>
              <a:ext uri="{FF2B5EF4-FFF2-40B4-BE49-F238E27FC236}">
                <a16:creationId xmlns:a16="http://schemas.microsoft.com/office/drawing/2014/main" xmlns="" id="{0BE72C9D-4C53-428A-88EF-004408149C7B}"/>
              </a:ext>
            </a:extLst>
          </p:cNvPr>
          <p:cNvSpPr>
            <a:spLocks noGrp="1"/>
          </p:cNvSpPr>
          <p:nvPr>
            <p:ph type="sldNum" sz="quarter" idx="12"/>
          </p:nvPr>
        </p:nvSpPr>
        <p:spPr/>
        <p:txBody>
          <a:bodyPr/>
          <a:lstStyle/>
          <a:p>
            <a:fld id="{80734806-6616-E140-8BAA-EF925DEA6106}" type="slidenum">
              <a:rPr lang="en-US" smtClean="0"/>
              <a:pPr/>
              <a:t>22</a:t>
            </a:fld>
            <a:endParaRPr lang="en-US"/>
          </a:p>
        </p:txBody>
      </p:sp>
      <p:pic>
        <p:nvPicPr>
          <p:cNvPr id="20482" name="Picture 2" descr="Image result for leave of women voters">
            <a:extLst>
              <a:ext uri="{FF2B5EF4-FFF2-40B4-BE49-F238E27FC236}">
                <a16:creationId xmlns:a16="http://schemas.microsoft.com/office/drawing/2014/main" xmlns="" id="{78EB8B08-2063-439C-9319-09C2F17FF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984" y="5640640"/>
            <a:ext cx="1217360" cy="12173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04C4C533-63FF-1542-AE21-39BDB94BB984}"/>
              </a:ext>
            </a:extLst>
          </p:cNvPr>
          <p:cNvSpPr>
            <a:spLocks noGrp="1"/>
          </p:cNvSpPr>
          <p:nvPr>
            <p:ph type="ftr" sz="quarter" idx="11"/>
          </p:nvPr>
        </p:nvSpPr>
        <p:spPr/>
        <p:txBody>
          <a:bodyPr/>
          <a:lstStyle/>
          <a:p>
            <a:r>
              <a:rPr lang="en-US"/>
              <a:t>Sept. 24, 2019</a:t>
            </a:r>
          </a:p>
        </p:txBody>
      </p:sp>
      <p:pic>
        <p:nvPicPr>
          <p:cNvPr id="3" name="Picture 2">
            <a:extLst>
              <a:ext uri="{FF2B5EF4-FFF2-40B4-BE49-F238E27FC236}">
                <a16:creationId xmlns:a16="http://schemas.microsoft.com/office/drawing/2014/main" xmlns="" id="{B084CA90-5DF9-6E4B-A580-52CD61F73231}"/>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02385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Census Languages</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fontScale="92500" lnSpcReduction="10000"/>
          </a:bodyPr>
          <a:lstStyle/>
          <a:p>
            <a:pPr marL="0" indent="0">
              <a:buNone/>
            </a:pPr>
            <a:r>
              <a:rPr lang="en-US" sz="2400" dirty="0"/>
              <a:t>Spanish, Haitian, Creole, Bengali, Romanian, Tamil, Tigrinya, Igbo, Chinese, Portuguese, Greek, Telugu, Navajo, Ilocano, Marathi, Vietnamese, Japanese, Amharic, Burmese, Hungarian, Dutch, Sinhala, Korean, Italian, Somali, Punjabi, Hebrew, Croatian, Slovak, Russian, Farsi, Thai, Lao, Malayalam, Bulgarian, American Sign Language, Arabic, German, </a:t>
            </a:r>
            <a:r>
              <a:rPr lang="en-US" sz="2400" dirty="0" err="1"/>
              <a:t>Gjurati</a:t>
            </a:r>
            <a:r>
              <a:rPr lang="en-US" sz="2400" dirty="0"/>
              <a:t>, Hmong, Swahili, Twi Tagalog, Armenian, Khmer, Albanian, Yiddish, Lithuanian, Polish, Hindi, Nepali, Turkish, Indonesia, Yoruba, French, Ukrainian, Urdu, Bosnian, Serbian, Czech. </a:t>
            </a:r>
          </a:p>
        </p:txBody>
      </p:sp>
      <p:sp>
        <p:nvSpPr>
          <p:cNvPr id="4" name="Slide Number Placeholder 3">
            <a:extLst>
              <a:ext uri="{FF2B5EF4-FFF2-40B4-BE49-F238E27FC236}">
                <a16:creationId xmlns:a16="http://schemas.microsoft.com/office/drawing/2014/main" xmlns="" id="{56A15CF4-C8B4-48BB-A1FF-4F4A83D040CD}"/>
              </a:ext>
            </a:extLst>
          </p:cNvPr>
          <p:cNvSpPr>
            <a:spLocks noGrp="1"/>
          </p:cNvSpPr>
          <p:nvPr>
            <p:ph type="sldNum" sz="quarter" idx="12"/>
          </p:nvPr>
        </p:nvSpPr>
        <p:spPr/>
        <p:txBody>
          <a:bodyPr/>
          <a:lstStyle/>
          <a:p>
            <a:fld id="{80734806-6616-E140-8BAA-EF925DEA6106}" type="slidenum">
              <a:rPr lang="en-US" smtClean="0"/>
              <a:pPr/>
              <a:t>23</a:t>
            </a:fld>
            <a:endParaRPr lang="en-US"/>
          </a:p>
        </p:txBody>
      </p:sp>
      <p:pic>
        <p:nvPicPr>
          <p:cNvPr id="21506" name="Picture 2" descr="Image result for leave of women voters">
            <a:extLst>
              <a:ext uri="{FF2B5EF4-FFF2-40B4-BE49-F238E27FC236}">
                <a16:creationId xmlns:a16="http://schemas.microsoft.com/office/drawing/2014/main" xmlns="" id="{73FE2EE6-C1EA-4D79-83AF-B74A4CB81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174" y="5651652"/>
            <a:ext cx="1206347" cy="120634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5F849819-CD1E-EE48-894F-29A8906FA0B5}"/>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403956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33236B4-10B6-ED4F-AD38-11D1EFBBA169}"/>
              </a:ext>
            </a:extLst>
          </p:cNvPr>
          <p:cNvPicPr>
            <a:picLocks noGrp="1" noChangeAspect="1"/>
          </p:cNvPicPr>
          <p:nvPr>
            <p:ph idx="1"/>
          </p:nvPr>
        </p:nvPicPr>
        <p:blipFill>
          <a:blip r:embed="rId3"/>
          <a:stretch>
            <a:fillRect/>
          </a:stretch>
        </p:blipFill>
        <p:spPr>
          <a:xfrm>
            <a:off x="3465513" y="273050"/>
            <a:ext cx="5080000" cy="6311900"/>
          </a:xfrm>
          <a:prstGeom prst="rect">
            <a:avLst/>
          </a:prstGeom>
        </p:spPr>
      </p:pic>
      <p:sp>
        <p:nvSpPr>
          <p:cNvPr id="6" name="Text Placeholder 5">
            <a:extLst>
              <a:ext uri="{FF2B5EF4-FFF2-40B4-BE49-F238E27FC236}">
                <a16:creationId xmlns:a16="http://schemas.microsoft.com/office/drawing/2014/main" xmlns="" id="{2B9454A8-E5CC-894C-8805-0345548462FB}"/>
              </a:ext>
            </a:extLst>
          </p:cNvPr>
          <p:cNvSpPr>
            <a:spLocks noGrp="1"/>
          </p:cNvSpPr>
          <p:nvPr>
            <p:ph type="body" sz="half" idx="2"/>
          </p:nvPr>
        </p:nvSpPr>
        <p:spPr>
          <a:solidFill>
            <a:schemeClr val="bg1"/>
          </a:solidFill>
        </p:spPr>
        <p:txBody>
          <a:bodyPr>
            <a:normAutofit/>
          </a:bodyPr>
          <a:lstStyle/>
          <a:p>
            <a:pPr algn="ctr"/>
            <a:r>
              <a:rPr lang="en-US" sz="4000" dirty="0"/>
              <a:t>Example of Information from Census</a:t>
            </a:r>
          </a:p>
        </p:txBody>
      </p:sp>
      <p:sp>
        <p:nvSpPr>
          <p:cNvPr id="2" name="Slide Number Placeholder 1">
            <a:extLst>
              <a:ext uri="{FF2B5EF4-FFF2-40B4-BE49-F238E27FC236}">
                <a16:creationId xmlns:a16="http://schemas.microsoft.com/office/drawing/2014/main" xmlns="" id="{A8BD7CB0-AED2-462E-8B31-406624C72AC1}"/>
              </a:ext>
            </a:extLst>
          </p:cNvPr>
          <p:cNvSpPr>
            <a:spLocks noGrp="1"/>
          </p:cNvSpPr>
          <p:nvPr>
            <p:ph type="sldNum" sz="quarter" idx="12"/>
          </p:nvPr>
        </p:nvSpPr>
        <p:spPr/>
        <p:txBody>
          <a:bodyPr/>
          <a:lstStyle/>
          <a:p>
            <a:fld id="{80734806-6616-E140-8BAA-EF925DEA6106}" type="slidenum">
              <a:rPr lang="en-US" smtClean="0"/>
              <a:pPr/>
              <a:t>24</a:t>
            </a:fld>
            <a:endParaRPr lang="en-US"/>
          </a:p>
        </p:txBody>
      </p:sp>
      <p:pic>
        <p:nvPicPr>
          <p:cNvPr id="22530" name="Picture 2" descr="Image result for leave of women voters">
            <a:extLst>
              <a:ext uri="{FF2B5EF4-FFF2-40B4-BE49-F238E27FC236}">
                <a16:creationId xmlns:a16="http://schemas.microsoft.com/office/drawing/2014/main" xmlns="" id="{C5A37FA2-0C0C-4C5B-8344-77845FE5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01" y="5581229"/>
            <a:ext cx="1140246" cy="114024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71C5A961-F9C1-5445-8C1C-7D028602801A}"/>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55362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chemeClr val="accent1"/>
                </a:solidFill>
              </a:rPr>
              <a:t>CENSUS 2020:</a:t>
            </a:r>
            <a:br>
              <a:rPr lang="en-US" dirty="0">
                <a:solidFill>
                  <a:schemeClr val="accent1"/>
                </a:solidFill>
              </a:rPr>
            </a:br>
            <a:r>
              <a:rPr lang="en-US" dirty="0">
                <a:solidFill>
                  <a:schemeClr val="accent1"/>
                </a:solidFill>
              </a:rPr>
              <a:t>SUMMING UP</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462987"/>
            <a:ext cx="4783327" cy="5914664"/>
          </a:xfrm>
        </p:spPr>
        <p:txBody>
          <a:bodyPr anchor="ctr">
            <a:normAutofit fontScale="92500" lnSpcReduction="10000"/>
          </a:bodyPr>
          <a:lstStyle/>
          <a:p>
            <a:r>
              <a:rPr lang="en-US" sz="2800" dirty="0"/>
              <a:t>Runs mid-March thru June 2020.</a:t>
            </a:r>
          </a:p>
          <a:p>
            <a:r>
              <a:rPr lang="en-US" sz="2800" dirty="0"/>
              <a:t>Determines number of Michigan members of Congress 2022-2032.</a:t>
            </a:r>
          </a:p>
          <a:p>
            <a:r>
              <a:rPr lang="en-US" sz="2800" dirty="0"/>
              <a:t>Provides data to draw district lines for Congress &amp; for state senate and house.</a:t>
            </a:r>
          </a:p>
          <a:p>
            <a:r>
              <a:rPr lang="en-US" sz="2800" dirty="0"/>
              <a:t>Determines federal and other funding to MI</a:t>
            </a:r>
          </a:p>
          <a:p>
            <a:r>
              <a:rPr lang="en-US" sz="2800" dirty="0"/>
              <a:t>Provides demographic info to public and private entities.</a:t>
            </a:r>
          </a:p>
          <a:p>
            <a:r>
              <a:rPr lang="en-US" sz="3500" dirty="0">
                <a:solidFill>
                  <a:schemeClr val="accent1"/>
                </a:solidFill>
              </a:rPr>
              <a:t>LWV working to achieve a complete count</a:t>
            </a:r>
          </a:p>
        </p:txBody>
      </p:sp>
      <p:sp>
        <p:nvSpPr>
          <p:cNvPr id="4" name="Slide Number Placeholder 3">
            <a:extLst>
              <a:ext uri="{FF2B5EF4-FFF2-40B4-BE49-F238E27FC236}">
                <a16:creationId xmlns:a16="http://schemas.microsoft.com/office/drawing/2014/main" xmlns="" id="{1CF885C6-BFD1-4614-A9BD-66AEAA8E28E5}"/>
              </a:ext>
            </a:extLst>
          </p:cNvPr>
          <p:cNvSpPr>
            <a:spLocks noGrp="1"/>
          </p:cNvSpPr>
          <p:nvPr>
            <p:ph type="sldNum" sz="quarter" idx="12"/>
          </p:nvPr>
        </p:nvSpPr>
        <p:spPr/>
        <p:txBody>
          <a:bodyPr/>
          <a:lstStyle/>
          <a:p>
            <a:fld id="{80734806-6616-E140-8BAA-EF925DEA6106}" type="slidenum">
              <a:rPr lang="en-US" smtClean="0"/>
              <a:pPr/>
              <a:t>25</a:t>
            </a:fld>
            <a:endParaRPr lang="en-US"/>
          </a:p>
        </p:txBody>
      </p:sp>
      <p:pic>
        <p:nvPicPr>
          <p:cNvPr id="23554" name="Picture 2" descr="Image result for leave of women voters">
            <a:extLst>
              <a:ext uri="{FF2B5EF4-FFF2-40B4-BE49-F238E27FC236}">
                <a16:creationId xmlns:a16="http://schemas.microsoft.com/office/drawing/2014/main" xmlns="" id="{0C2131FA-A2E5-46F4-BCF1-62B1AFE57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93" y="5100810"/>
            <a:ext cx="1528907" cy="152890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93A41CA4-479B-3345-A96C-B274CF5DC776}"/>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95288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0F282-9383-B647-AB29-7F0A6C121DD0}"/>
              </a:ext>
            </a:extLst>
          </p:cNvPr>
          <p:cNvSpPr>
            <a:spLocks noGrp="1"/>
          </p:cNvSpPr>
          <p:nvPr>
            <p:ph type="title"/>
          </p:nvPr>
        </p:nvSpPr>
        <p:spPr/>
        <p:txBody>
          <a:bodyPr>
            <a:normAutofit fontScale="90000"/>
          </a:bodyPr>
          <a:lstStyle/>
          <a:p>
            <a:r>
              <a:rPr lang="en-US" dirty="0"/>
              <a:t>For More Information About the Census</a:t>
            </a:r>
          </a:p>
        </p:txBody>
      </p:sp>
      <p:sp>
        <p:nvSpPr>
          <p:cNvPr id="3" name="Content Placeholder 2">
            <a:extLst>
              <a:ext uri="{FF2B5EF4-FFF2-40B4-BE49-F238E27FC236}">
                <a16:creationId xmlns:a16="http://schemas.microsoft.com/office/drawing/2014/main" xmlns="" id="{4508BF64-FF27-1543-A2B2-BBFF125291B7}"/>
              </a:ext>
            </a:extLst>
          </p:cNvPr>
          <p:cNvSpPr>
            <a:spLocks noGrp="1"/>
          </p:cNvSpPr>
          <p:nvPr>
            <p:ph idx="1"/>
          </p:nvPr>
        </p:nvSpPr>
        <p:spPr/>
        <p:txBody>
          <a:bodyPr/>
          <a:lstStyle/>
          <a:p>
            <a:r>
              <a:rPr lang="en-US" dirty="0"/>
              <a:t>See the handouts</a:t>
            </a:r>
          </a:p>
          <a:p>
            <a:r>
              <a:rPr lang="en-US" dirty="0"/>
              <a:t>Google:</a:t>
            </a:r>
          </a:p>
          <a:p>
            <a:pPr lvl="1"/>
            <a:r>
              <a:rPr lang="en-US" dirty="0"/>
              <a:t>[your question] 2020 </a:t>
            </a:r>
            <a:r>
              <a:rPr lang="en-US" dirty="0" err="1"/>
              <a:t>site:census.gov</a:t>
            </a:r>
            <a:endParaRPr lang="en-US" dirty="0"/>
          </a:p>
          <a:p>
            <a:pPr lvl="1"/>
            <a:r>
              <a:rPr lang="en-US" dirty="0"/>
              <a:t>EXAMPLE:</a:t>
            </a:r>
          </a:p>
          <a:p>
            <a:pPr marL="914400" lvl="2" indent="0">
              <a:buNone/>
            </a:pPr>
            <a:r>
              <a:rPr lang="en-US" sz="2800" b="1" dirty="0">
                <a:solidFill>
                  <a:schemeClr val="accent2"/>
                </a:solidFill>
              </a:rPr>
              <a:t>Where to count college students 2020 </a:t>
            </a:r>
            <a:r>
              <a:rPr lang="en-US" sz="2800" b="1" dirty="0" err="1">
                <a:solidFill>
                  <a:schemeClr val="accent2"/>
                </a:solidFill>
              </a:rPr>
              <a:t>site:census.gov</a:t>
            </a:r>
            <a:endParaRPr lang="en-US" sz="2800" b="1" dirty="0">
              <a:solidFill>
                <a:schemeClr val="accent2"/>
              </a:solidFill>
            </a:endParaRPr>
          </a:p>
          <a:p>
            <a:pPr lvl="2"/>
            <a:endParaRPr lang="en-US" sz="2800" b="1" dirty="0">
              <a:solidFill>
                <a:schemeClr val="bg1"/>
              </a:solidFill>
            </a:endParaRPr>
          </a:p>
          <a:p>
            <a:r>
              <a:rPr lang="en-US" sz="3600" b="1" dirty="0"/>
              <a:t>GOAL: COMPLETE COUNT in 2020</a:t>
            </a:r>
          </a:p>
          <a:p>
            <a:pPr marL="0" indent="0">
              <a:buNone/>
            </a:pPr>
            <a:endParaRPr lang="en-US" sz="3600" b="1" dirty="0"/>
          </a:p>
        </p:txBody>
      </p:sp>
      <p:sp>
        <p:nvSpPr>
          <p:cNvPr id="4" name="Slide Number Placeholder 3">
            <a:extLst>
              <a:ext uri="{FF2B5EF4-FFF2-40B4-BE49-F238E27FC236}">
                <a16:creationId xmlns:a16="http://schemas.microsoft.com/office/drawing/2014/main" xmlns="" id="{3F1C3083-A52E-4D9C-90A1-C15649E0D95F}"/>
              </a:ext>
            </a:extLst>
          </p:cNvPr>
          <p:cNvSpPr>
            <a:spLocks noGrp="1"/>
          </p:cNvSpPr>
          <p:nvPr>
            <p:ph type="sldNum" sz="quarter" idx="12"/>
          </p:nvPr>
        </p:nvSpPr>
        <p:spPr/>
        <p:txBody>
          <a:bodyPr/>
          <a:lstStyle/>
          <a:p>
            <a:fld id="{80734806-6616-E140-8BAA-EF925DEA6106}" type="slidenum">
              <a:rPr lang="en-US" smtClean="0"/>
              <a:pPr/>
              <a:t>26</a:t>
            </a:fld>
            <a:endParaRPr lang="en-US"/>
          </a:p>
        </p:txBody>
      </p:sp>
      <p:pic>
        <p:nvPicPr>
          <p:cNvPr id="24578" name="Picture 2" descr="Image result for leave of women voters">
            <a:extLst>
              <a:ext uri="{FF2B5EF4-FFF2-40B4-BE49-F238E27FC236}">
                <a16:creationId xmlns:a16="http://schemas.microsoft.com/office/drawing/2014/main" xmlns="" id="{0B225377-CE7B-4E9A-A627-622F1C6E2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311" y="5625297"/>
            <a:ext cx="1096178" cy="109617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768CA8E5-7721-7142-9E30-DE523787B253}"/>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323643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p:spPr>
        <p:txBody>
          <a:bodyPr>
            <a:normAutofit/>
          </a:bodyPr>
          <a:lstStyle/>
          <a:p>
            <a:r>
              <a:rPr lang="en-US" sz="3200" b="1" dirty="0"/>
              <a:t>DEMOCRACY DEPENDS ON A COMPLETE COUNT</a:t>
            </a:r>
          </a:p>
        </p:txBody>
      </p:sp>
      <p:sp>
        <p:nvSpPr>
          <p:cNvPr id="3" name="Content Placeholder 2"/>
          <p:cNvSpPr>
            <a:spLocks noGrp="1"/>
          </p:cNvSpPr>
          <p:nvPr>
            <p:ph idx="1"/>
          </p:nvPr>
        </p:nvSpPr>
        <p:spPr>
          <a:xfrm>
            <a:off x="616136" y="2121762"/>
            <a:ext cx="4653738" cy="3626917"/>
          </a:xfrm>
        </p:spPr>
        <p:txBody>
          <a:bodyPr>
            <a:normAutofit lnSpcReduction="10000"/>
          </a:bodyPr>
          <a:lstStyle/>
          <a:p>
            <a:r>
              <a:rPr lang="en-US" dirty="0"/>
              <a:t>Count every person, once, in the right place.</a:t>
            </a:r>
          </a:p>
          <a:p>
            <a:endParaRPr lang="en-US" dirty="0"/>
          </a:p>
          <a:p>
            <a:r>
              <a:rPr lang="en-US" dirty="0"/>
              <a:t>Spread the word.</a:t>
            </a:r>
          </a:p>
          <a:p>
            <a:endParaRPr lang="en-US" dirty="0"/>
          </a:p>
          <a:p>
            <a:r>
              <a:rPr lang="en-US" dirty="0"/>
              <a:t>LWV works for a complete count.</a:t>
            </a:r>
          </a:p>
          <a:p>
            <a:pPr marL="0" indent="0">
              <a:buNone/>
            </a:pPr>
            <a:endParaRPr lang="en-US" sz="2100" dirty="0"/>
          </a:p>
          <a:p>
            <a:pPr marL="0" indent="0">
              <a:buNone/>
            </a:pPr>
            <a:endParaRPr lang="en-US" sz="2100" dirty="0"/>
          </a:p>
        </p:txBody>
      </p:sp>
      <p:sp>
        <p:nvSpPr>
          <p:cNvPr id="5" name="Slide Number Placeholder 4">
            <a:extLst>
              <a:ext uri="{FF2B5EF4-FFF2-40B4-BE49-F238E27FC236}">
                <a16:creationId xmlns:a16="http://schemas.microsoft.com/office/drawing/2014/main" xmlns="" id="{3BD67216-A3DB-495D-8FE2-6AAF1BD90926}"/>
              </a:ext>
            </a:extLst>
          </p:cNvPr>
          <p:cNvSpPr>
            <a:spLocks noGrp="1"/>
          </p:cNvSpPr>
          <p:nvPr>
            <p:ph type="sldNum" sz="quarter" idx="12"/>
          </p:nvPr>
        </p:nvSpPr>
        <p:spPr/>
        <p:txBody>
          <a:bodyPr/>
          <a:lstStyle/>
          <a:p>
            <a:fld id="{80734806-6616-E140-8BAA-EF925DEA6106}" type="slidenum">
              <a:rPr lang="en-US" smtClean="0"/>
              <a:pPr/>
              <a:t>27</a:t>
            </a:fld>
            <a:endParaRPr lang="en-US"/>
          </a:p>
        </p:txBody>
      </p:sp>
      <p:pic>
        <p:nvPicPr>
          <p:cNvPr id="25604" name="Picture 4" descr="Image result for leave of women voters">
            <a:extLst>
              <a:ext uri="{FF2B5EF4-FFF2-40B4-BE49-F238E27FC236}">
                <a16:creationId xmlns:a16="http://schemas.microsoft.com/office/drawing/2014/main" xmlns="" id="{393E6773-17AD-4B0B-8052-032DE81B8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142" y="1167787"/>
            <a:ext cx="3288535" cy="328853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7813132C-C008-9448-9E8D-F629747C6204}"/>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353138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64BFF33-2221-4327-B948-C6B56393B042}"/>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1247596" y="468087"/>
            <a:ext cx="6972435" cy="5385934"/>
          </a:xfrm>
        </p:spPr>
      </p:pic>
      <p:sp>
        <p:nvSpPr>
          <p:cNvPr id="2" name="Slide Number Placeholder 1">
            <a:extLst>
              <a:ext uri="{FF2B5EF4-FFF2-40B4-BE49-F238E27FC236}">
                <a16:creationId xmlns:a16="http://schemas.microsoft.com/office/drawing/2014/main" xmlns="" id="{E5324D74-80BA-47AC-B439-FAAF8E906485}"/>
              </a:ext>
            </a:extLst>
          </p:cNvPr>
          <p:cNvSpPr>
            <a:spLocks noGrp="1"/>
          </p:cNvSpPr>
          <p:nvPr>
            <p:ph type="sldNum" sz="quarter" idx="12"/>
          </p:nvPr>
        </p:nvSpPr>
        <p:spPr/>
        <p:txBody>
          <a:bodyPr/>
          <a:lstStyle/>
          <a:p>
            <a:fld id="{80734806-6616-E140-8BAA-EF925DEA6106}" type="slidenum">
              <a:rPr lang="en-US" smtClean="0"/>
              <a:pPr/>
              <a:t>28</a:t>
            </a:fld>
            <a:endParaRPr lang="en-US"/>
          </a:p>
        </p:txBody>
      </p:sp>
      <p:pic>
        <p:nvPicPr>
          <p:cNvPr id="4" name="Picture 3">
            <a:extLst>
              <a:ext uri="{FF2B5EF4-FFF2-40B4-BE49-F238E27FC236}">
                <a16:creationId xmlns:a16="http://schemas.microsoft.com/office/drawing/2014/main" xmlns="" id="{AA468121-D06D-4A07-BE4A-68BABF1A39D6}"/>
              </a:ext>
            </a:extLst>
          </p:cNvPr>
          <p:cNvPicPr>
            <a:picLocks noChangeAspect="1"/>
          </p:cNvPicPr>
          <p:nvPr/>
        </p:nvPicPr>
        <p:blipFill>
          <a:blip r:embed="rId5"/>
          <a:stretch>
            <a:fillRect/>
          </a:stretch>
        </p:blipFill>
        <p:spPr>
          <a:xfrm>
            <a:off x="338083" y="5142946"/>
            <a:ext cx="8640664" cy="1640689"/>
          </a:xfrm>
          <a:prstGeom prst="rect">
            <a:avLst/>
          </a:prstGeom>
        </p:spPr>
      </p:pic>
      <p:sp>
        <p:nvSpPr>
          <p:cNvPr id="6" name="Footer Placeholder 5">
            <a:extLst>
              <a:ext uri="{FF2B5EF4-FFF2-40B4-BE49-F238E27FC236}">
                <a16:creationId xmlns:a16="http://schemas.microsoft.com/office/drawing/2014/main" xmlns="" id="{AFA7C152-06D2-C24C-8161-5BB4D4F1183F}"/>
              </a:ext>
            </a:extLst>
          </p:cNvPr>
          <p:cNvSpPr>
            <a:spLocks noGrp="1"/>
          </p:cNvSpPr>
          <p:nvPr>
            <p:ph type="ftr" sz="quarter" idx="11"/>
          </p:nvPr>
        </p:nvSpPr>
        <p:spPr/>
        <p:txBody>
          <a:bodyPr/>
          <a:lstStyle/>
          <a:p>
            <a:r>
              <a:rPr lang="en-US"/>
              <a:t>Sept. 24, 2019</a:t>
            </a:r>
          </a:p>
        </p:txBody>
      </p:sp>
      <p:sp>
        <p:nvSpPr>
          <p:cNvPr id="3" name="TextBox 2">
            <a:extLst>
              <a:ext uri="{FF2B5EF4-FFF2-40B4-BE49-F238E27FC236}">
                <a16:creationId xmlns:a16="http://schemas.microsoft.com/office/drawing/2014/main" xmlns="" id="{B80F4C07-29CF-6845-A833-A2DFFD7CB3D2}"/>
              </a:ext>
            </a:extLst>
          </p:cNvPr>
          <p:cNvSpPr txBox="1"/>
          <p:nvPr/>
        </p:nvSpPr>
        <p:spPr>
          <a:xfrm>
            <a:off x="-13671395" y="-30331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0630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7CDCA-F300-BF4D-8D25-6FB12BEC0B6B}"/>
              </a:ext>
            </a:extLst>
          </p:cNvPr>
          <p:cNvSpPr>
            <a:spLocks noGrp="1"/>
          </p:cNvSpPr>
          <p:nvPr>
            <p:ph type="title"/>
          </p:nvPr>
        </p:nvSpPr>
        <p:spPr/>
        <p:txBody>
          <a:bodyPr/>
          <a:lstStyle/>
          <a:p>
            <a:r>
              <a:rPr lang="en-US" dirty="0"/>
              <a:t>To ask for a talk:</a:t>
            </a:r>
          </a:p>
        </p:txBody>
      </p:sp>
      <p:sp>
        <p:nvSpPr>
          <p:cNvPr id="3" name="Content Placeholder 2">
            <a:extLst>
              <a:ext uri="{FF2B5EF4-FFF2-40B4-BE49-F238E27FC236}">
                <a16:creationId xmlns:a16="http://schemas.microsoft.com/office/drawing/2014/main" xmlns="" id="{BD4F5262-4E8C-714F-BAE9-33AB629F2E48}"/>
              </a:ext>
            </a:extLst>
          </p:cNvPr>
          <p:cNvSpPr>
            <a:spLocks noGrp="1"/>
          </p:cNvSpPr>
          <p:nvPr>
            <p:ph idx="1"/>
          </p:nvPr>
        </p:nvSpPr>
        <p:spPr/>
        <p:txBody>
          <a:bodyPr/>
          <a:lstStyle/>
          <a:p>
            <a:endParaRPr lang="en-US" dirty="0"/>
          </a:p>
          <a:p>
            <a:endParaRPr lang="en-US" dirty="0"/>
          </a:p>
          <a:p>
            <a:r>
              <a:rPr lang="en-US" dirty="0" err="1"/>
              <a:t>CensusPresentation@lwvannarbor.org</a:t>
            </a:r>
            <a:endParaRPr lang="en-US" dirty="0"/>
          </a:p>
        </p:txBody>
      </p:sp>
      <p:sp>
        <p:nvSpPr>
          <p:cNvPr id="4" name="Footer Placeholder 3">
            <a:extLst>
              <a:ext uri="{FF2B5EF4-FFF2-40B4-BE49-F238E27FC236}">
                <a16:creationId xmlns:a16="http://schemas.microsoft.com/office/drawing/2014/main" xmlns="" id="{FCA10582-6C16-BC46-AF17-4567AC5C8B13}"/>
              </a:ext>
            </a:extLst>
          </p:cNvPr>
          <p:cNvSpPr>
            <a:spLocks noGrp="1"/>
          </p:cNvSpPr>
          <p:nvPr>
            <p:ph type="ftr" sz="quarter" idx="11"/>
          </p:nvPr>
        </p:nvSpPr>
        <p:spPr/>
        <p:txBody>
          <a:bodyPr/>
          <a:lstStyle/>
          <a:p>
            <a:r>
              <a:rPr lang="en-US"/>
              <a:t>Sept. 24, 2019</a:t>
            </a:r>
          </a:p>
        </p:txBody>
      </p:sp>
      <p:sp>
        <p:nvSpPr>
          <p:cNvPr id="5" name="Slide Number Placeholder 4">
            <a:extLst>
              <a:ext uri="{FF2B5EF4-FFF2-40B4-BE49-F238E27FC236}">
                <a16:creationId xmlns:a16="http://schemas.microsoft.com/office/drawing/2014/main" xmlns="" id="{D488F2D3-973C-D84D-A08D-13F4C3C4E503}"/>
              </a:ext>
            </a:extLst>
          </p:cNvPr>
          <p:cNvSpPr>
            <a:spLocks noGrp="1"/>
          </p:cNvSpPr>
          <p:nvPr>
            <p:ph type="sldNum" sz="quarter" idx="12"/>
          </p:nvPr>
        </p:nvSpPr>
        <p:spPr/>
        <p:txBody>
          <a:bodyPr/>
          <a:lstStyle/>
          <a:p>
            <a:fld id="{80734806-6616-E140-8BAA-EF925DEA6106}" type="slidenum">
              <a:rPr lang="en-US" smtClean="0"/>
              <a:pPr/>
              <a:t>29</a:t>
            </a:fld>
            <a:endParaRPr lang="en-US"/>
          </a:p>
        </p:txBody>
      </p:sp>
    </p:spTree>
    <p:extLst>
      <p:ext uri="{BB962C8B-B14F-4D97-AF65-F5344CB8AC3E}">
        <p14:creationId xmlns:p14="http://schemas.microsoft.com/office/powerpoint/2010/main" val="100090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175A95B2-EF69-2F4E-8937-37BEE69E5F6F}"/>
              </a:ext>
            </a:extLst>
          </p:cNvPr>
          <p:cNvSpPr>
            <a:spLocks noGrp="1"/>
          </p:cNvSpPr>
          <p:nvPr>
            <p:ph type="title"/>
          </p:nvPr>
        </p:nvSpPr>
        <p:spPr>
          <a:xfrm>
            <a:off x="401265" y="685800"/>
            <a:ext cx="2085203" cy="5105400"/>
          </a:xfrm>
        </p:spPr>
        <p:txBody>
          <a:bodyPr>
            <a:normAutofit/>
          </a:bodyPr>
          <a:lstStyle/>
          <a:p>
            <a:r>
              <a:rPr lang="en-US" sz="3000">
                <a:solidFill>
                  <a:srgbClr val="FFFFFF"/>
                </a:solidFill>
              </a:rPr>
              <a:t>HANDOUTS</a:t>
            </a:r>
          </a:p>
        </p:txBody>
      </p:sp>
      <p:sp>
        <p:nvSpPr>
          <p:cNvPr id="4" name="Slide Number Placeholder 3">
            <a:extLst>
              <a:ext uri="{FF2B5EF4-FFF2-40B4-BE49-F238E27FC236}">
                <a16:creationId xmlns:a16="http://schemas.microsoft.com/office/drawing/2014/main" xmlns="" id="{68927CB4-5130-4D15-BCD1-6D3905ABCAEE}"/>
              </a:ext>
            </a:extLst>
          </p:cNvPr>
          <p:cNvSpPr>
            <a:spLocks noGrp="1"/>
          </p:cNvSpPr>
          <p:nvPr>
            <p:ph type="sldNum" sz="quarter" idx="12"/>
          </p:nvPr>
        </p:nvSpPr>
        <p:spPr>
          <a:xfrm>
            <a:off x="7699176" y="6309360"/>
            <a:ext cx="816173" cy="365125"/>
          </a:xfrm>
        </p:spPr>
        <p:txBody>
          <a:bodyPr>
            <a:normAutofit/>
          </a:bodyPr>
          <a:lstStyle/>
          <a:p>
            <a:pPr>
              <a:spcAft>
                <a:spcPts val="600"/>
              </a:spcAft>
            </a:pPr>
            <a:fld id="{80734806-6616-E140-8BAA-EF925DEA6106}" type="slidenum">
              <a:rPr lang="en-US" sz="1000">
                <a:solidFill>
                  <a:prstClr val="black">
                    <a:tint val="75000"/>
                  </a:prstClr>
                </a:solidFill>
              </a:rPr>
              <a:pPr>
                <a:spcAft>
                  <a:spcPts val="600"/>
                </a:spcAft>
              </a:pPr>
              <a:t>3</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xmlns="" id="{97202312-895B-40A9-83EF-4805652DC3A8}"/>
              </a:ext>
            </a:extLst>
          </p:cNvPr>
          <p:cNvGraphicFramePr>
            <a:graphicFrameLocks noGrp="1"/>
          </p:cNvGraphicFramePr>
          <p:nvPr>
            <p:ph idx="1"/>
            <p:extLst>
              <p:ext uri="{D42A27DB-BD31-4B8C-83A1-F6EECF244321}">
                <p14:modId xmlns:p14="http://schemas.microsoft.com/office/powerpoint/2010/main" val="49343739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leave of women voters">
            <a:extLst>
              <a:ext uri="{FF2B5EF4-FFF2-40B4-BE49-F238E27FC236}">
                <a16:creationId xmlns:a16="http://schemas.microsoft.com/office/drawing/2014/main" xmlns="" id="{5E8FF17D-8C50-4784-8668-4BC79494D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3513"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2B658B9F-717E-AB4E-BB8E-8D14DCE5000C}"/>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95487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606564"/>
            <a:ext cx="7919847" cy="1778826"/>
          </a:xfrm>
        </p:spPr>
        <p:txBody>
          <a:bodyPr anchor="ctr">
            <a:normAutofit fontScale="90000"/>
          </a:bodyPr>
          <a:lstStyle/>
          <a:p>
            <a:pPr>
              <a:lnSpc>
                <a:spcPct val="90000"/>
              </a:lnSpc>
            </a:pPr>
            <a:r>
              <a:rPr lang="en-US" dirty="0"/>
              <a:t>Census 101: </a:t>
            </a:r>
            <a:br>
              <a:rPr lang="en-US" dirty="0"/>
            </a:br>
            <a:r>
              <a:rPr lang="en-US" dirty="0"/>
              <a:t>Overview</a:t>
            </a:r>
            <a:br>
              <a:rPr lang="en-US" dirty="0"/>
            </a:br>
            <a:endParaRPr lang="en-US" dirty="0"/>
          </a:p>
        </p:txBody>
      </p:sp>
      <p:sp>
        <p:nvSpPr>
          <p:cNvPr id="14" name="Rectangle 9">
            <a:extLst>
              <a:ext uri="{FF2B5EF4-FFF2-40B4-BE49-F238E27FC236}">
                <a16:creationId xmlns:a16="http://schemas.microsoft.com/office/drawing/2014/main" xmlns=""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9D5EDB95-D8F2-4215-A2BB-A9EDBB34ED5E}"/>
              </a:ext>
            </a:extLst>
          </p:cNvPr>
          <p:cNvGraphicFramePr>
            <a:graphicFrameLocks noGrp="1"/>
          </p:cNvGraphicFramePr>
          <p:nvPr>
            <p:ph idx="1"/>
            <p:extLst>
              <p:ext uri="{D42A27DB-BD31-4B8C-83A1-F6EECF244321}">
                <p14:modId xmlns:p14="http://schemas.microsoft.com/office/powerpoint/2010/main" val="1842669434"/>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D3C001B9-127F-4D97-AF29-2FBA557C4D67}"/>
              </a:ext>
            </a:extLst>
          </p:cNvPr>
          <p:cNvSpPr>
            <a:spLocks noGrp="1"/>
          </p:cNvSpPr>
          <p:nvPr>
            <p:ph type="sldNum" sz="quarter" idx="12"/>
          </p:nvPr>
        </p:nvSpPr>
        <p:spPr/>
        <p:txBody>
          <a:bodyPr/>
          <a:lstStyle/>
          <a:p>
            <a:fld id="{80734806-6616-E140-8BAA-EF925DEA6106}" type="slidenum">
              <a:rPr lang="en-US" smtClean="0"/>
              <a:pPr/>
              <a:t>4</a:t>
            </a:fld>
            <a:endParaRPr lang="en-US"/>
          </a:p>
        </p:txBody>
      </p:sp>
      <p:pic>
        <p:nvPicPr>
          <p:cNvPr id="2050" name="Picture 2" descr="Image result for leave of women voters">
            <a:extLst>
              <a:ext uri="{FF2B5EF4-FFF2-40B4-BE49-F238E27FC236}">
                <a16:creationId xmlns:a16="http://schemas.microsoft.com/office/drawing/2014/main" xmlns="" id="{4A001CE8-33C6-47D3-8C46-7A0FC24D89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8224" y="5875295"/>
            <a:ext cx="895120" cy="89512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7AF92DB2-BF35-E449-A165-B80D037D78C2}"/>
              </a:ext>
            </a:extLst>
          </p:cNvPr>
          <p:cNvSpPr>
            <a:spLocks noGrp="1"/>
          </p:cNvSpPr>
          <p:nvPr>
            <p:ph type="ftr" sz="quarter" idx="11"/>
          </p:nvPr>
        </p:nvSpPr>
        <p:spPr/>
        <p:txBody>
          <a:bodyPr/>
          <a:lstStyle/>
          <a:p>
            <a:r>
              <a:rPr lang="en-US"/>
              <a:t>Sept. 24,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dirty="0">
                <a:solidFill>
                  <a:srgbClr val="FFFFFF"/>
                </a:solidFill>
              </a:rPr>
              <a:t>What could possibly go wrong?</a:t>
            </a: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xmlns="" id="{0E5C1E92-2E91-4C3D-8BFA-339A26CC27FD}"/>
              </a:ext>
            </a:extLst>
          </p:cNvPr>
          <p:cNvGraphicFramePr>
            <a:graphicFrameLocks noGrp="1"/>
          </p:cNvGraphicFramePr>
          <p:nvPr>
            <p:ph idx="1"/>
            <p:extLst>
              <p:ext uri="{D42A27DB-BD31-4B8C-83A1-F6EECF244321}">
                <p14:modId xmlns:p14="http://schemas.microsoft.com/office/powerpoint/2010/main" val="346365964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3A9BBE0D-1084-42C4-9DD6-FACBDEDD9955}"/>
              </a:ext>
            </a:extLst>
          </p:cNvPr>
          <p:cNvSpPr>
            <a:spLocks noGrp="1"/>
          </p:cNvSpPr>
          <p:nvPr>
            <p:ph type="sldNum" sz="quarter" idx="12"/>
          </p:nvPr>
        </p:nvSpPr>
        <p:spPr/>
        <p:txBody>
          <a:bodyPr/>
          <a:lstStyle/>
          <a:p>
            <a:fld id="{80734806-6616-E140-8BAA-EF925DEA6106}" type="slidenum">
              <a:rPr lang="en-US" smtClean="0"/>
              <a:pPr/>
              <a:t>5</a:t>
            </a:fld>
            <a:endParaRPr lang="en-US"/>
          </a:p>
        </p:txBody>
      </p:sp>
      <p:pic>
        <p:nvPicPr>
          <p:cNvPr id="3074" name="Picture 2" descr="Image result for leave of women voters">
            <a:extLst>
              <a:ext uri="{FF2B5EF4-FFF2-40B4-BE49-F238E27FC236}">
                <a16:creationId xmlns:a16="http://schemas.microsoft.com/office/drawing/2014/main" xmlns="" id="{341BCB34-99EB-4648-BA67-79F5540C2C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9053" y="6074617"/>
            <a:ext cx="765672" cy="76567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3282D280-6447-244E-B3BB-7385DF0600D8}"/>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90393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794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227193A3-0DB1-4B22-8207-E6388FC23CA0}"/>
              </a:ext>
            </a:extLst>
          </p:cNvPr>
          <p:cNvSpPr>
            <a:spLocks noGrp="1"/>
          </p:cNvSpPr>
          <p:nvPr>
            <p:ph type="title"/>
          </p:nvPr>
        </p:nvSpPr>
        <p:spPr>
          <a:xfrm>
            <a:off x="393192" y="4767072"/>
            <a:ext cx="4945641" cy="1625210"/>
          </a:xfrm>
        </p:spPr>
        <p:txBody>
          <a:bodyPr>
            <a:normAutofit/>
          </a:bodyPr>
          <a:lstStyle/>
          <a:p>
            <a:r>
              <a:rPr lang="en-US" dirty="0">
                <a:solidFill>
                  <a:srgbClr val="FFFFFF"/>
                </a:solidFill>
              </a:rPr>
              <a:t>Questions</a:t>
            </a:r>
          </a:p>
        </p:txBody>
      </p:sp>
      <p:pic>
        <p:nvPicPr>
          <p:cNvPr id="7" name="Picture 6">
            <a:extLst>
              <a:ext uri="{FF2B5EF4-FFF2-40B4-BE49-F238E27FC236}">
                <a16:creationId xmlns:a16="http://schemas.microsoft.com/office/drawing/2014/main" xmlns="" id="{BDDFC2B2-A16F-44F5-9137-24D1A0B8DAB3}"/>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2" b="22408"/>
          <a:stretch/>
        </p:blipFill>
        <p:spPr>
          <a:xfrm>
            <a:off x="245660" y="321733"/>
            <a:ext cx="5293729" cy="4107392"/>
          </a:xfrm>
          <a:prstGeom prst="rect">
            <a:avLst/>
          </a:prstGeom>
        </p:spPr>
      </p:pic>
      <p:sp>
        <p:nvSpPr>
          <p:cNvPr id="15" name="Rectangle 14">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r>
              <a:rPr lang="en-US" sz="3600" dirty="0">
                <a:solidFill>
                  <a:srgbClr val="FFFFFF"/>
                </a:solidFill>
              </a:rPr>
              <a:t>Please note  questions, ask at end.</a:t>
            </a:r>
          </a:p>
        </p:txBody>
      </p:sp>
      <p:sp>
        <p:nvSpPr>
          <p:cNvPr id="2" name="Slide Number Placeholder 1">
            <a:extLst>
              <a:ext uri="{FF2B5EF4-FFF2-40B4-BE49-F238E27FC236}">
                <a16:creationId xmlns:a16="http://schemas.microsoft.com/office/drawing/2014/main" xmlns="" id="{936B5F17-875B-42B0-82A2-FDABB2AE4D67}"/>
              </a:ext>
            </a:extLst>
          </p:cNvPr>
          <p:cNvSpPr>
            <a:spLocks noGrp="1"/>
          </p:cNvSpPr>
          <p:nvPr>
            <p:ph type="sldNum" sz="quarter" idx="12"/>
          </p:nvPr>
        </p:nvSpPr>
        <p:spPr/>
        <p:txBody>
          <a:bodyPr/>
          <a:lstStyle/>
          <a:p>
            <a:fld id="{80734806-6616-E140-8BAA-EF925DEA6106}" type="slidenum">
              <a:rPr lang="en-US" smtClean="0"/>
              <a:pPr/>
              <a:t>6</a:t>
            </a:fld>
            <a:endParaRPr lang="en-US"/>
          </a:p>
        </p:txBody>
      </p:sp>
      <p:pic>
        <p:nvPicPr>
          <p:cNvPr id="4098" name="Picture 2" descr="Image result for leave of women voters">
            <a:extLst>
              <a:ext uri="{FF2B5EF4-FFF2-40B4-BE49-F238E27FC236}">
                <a16:creationId xmlns:a16="http://schemas.microsoft.com/office/drawing/2014/main" xmlns="" id="{1AA99C96-4A1F-4725-A873-10D1DBC5D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292" y="5151533"/>
            <a:ext cx="1316516" cy="13165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xmlns="" id="{8A21E121-B3D1-3A40-AC21-70C9FA5B97B9}"/>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34993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1869EEBA-B57E-4DCD-A448-A38F30A0D3C4}"/>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defTabSz="914400">
              <a:lnSpc>
                <a:spcPct val="90000"/>
              </a:lnSpc>
            </a:pPr>
            <a:r>
              <a:rPr lang="en-US" sz="4700" kern="1200">
                <a:solidFill>
                  <a:schemeClr val="tx1">
                    <a:lumMod val="85000"/>
                    <a:lumOff val="15000"/>
                  </a:schemeClr>
                </a:solidFill>
                <a:latin typeface="+mj-lt"/>
                <a:ea typeface="+mj-ea"/>
                <a:cs typeface="+mj-cs"/>
              </a:rPr>
              <a:t>What is the 2020 census?</a:t>
            </a:r>
          </a:p>
        </p:txBody>
      </p:sp>
      <p:cxnSp>
        <p:nvCxnSpPr>
          <p:cNvPr id="20" name="Straight Connector 19">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D3D4079C-FD31-48B0-8D8E-06C6C3A5AF7D}"/>
              </a:ext>
            </a:extLst>
          </p:cNvPr>
          <p:cNvSpPr>
            <a:spLocks noGrp="1"/>
          </p:cNvSpPr>
          <p:nvPr>
            <p:ph type="sldNum" sz="quarter" idx="12"/>
          </p:nvPr>
        </p:nvSpPr>
        <p:spPr/>
        <p:txBody>
          <a:bodyPr/>
          <a:lstStyle/>
          <a:p>
            <a:fld id="{80734806-6616-E140-8BAA-EF925DEA6106}" type="slidenum">
              <a:rPr lang="en-US" smtClean="0"/>
              <a:pPr/>
              <a:t>7</a:t>
            </a:fld>
            <a:endParaRPr lang="en-US"/>
          </a:p>
        </p:txBody>
      </p:sp>
      <p:pic>
        <p:nvPicPr>
          <p:cNvPr id="5122" name="Picture 2" descr="Image result for leave of women voters">
            <a:extLst>
              <a:ext uri="{FF2B5EF4-FFF2-40B4-BE49-F238E27FC236}">
                <a16:creationId xmlns:a16="http://schemas.microsoft.com/office/drawing/2014/main" xmlns="" id="{21A4FA42-EF67-4408-AF6D-3C3897064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77" y="2162061"/>
            <a:ext cx="2638538" cy="26385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0B2E9579-1976-064E-8EC7-961F476862D5}"/>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82725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fontScale="90000"/>
          </a:bodyPr>
          <a:lstStyle/>
          <a:p>
            <a:pPr>
              <a:lnSpc>
                <a:spcPct val="90000"/>
              </a:lnSpc>
            </a:pPr>
            <a:r>
              <a:rPr lang="en-US" sz="3700" dirty="0"/>
              <a:t>WHAT IS THE 2020 CENSUS? </a:t>
            </a:r>
            <a:br>
              <a:rPr lang="en-US" sz="3700" dirty="0"/>
            </a:br>
            <a:r>
              <a:rPr lang="en-US" sz="3700" dirty="0"/>
              <a:t/>
            </a:r>
            <a:br>
              <a:rPr lang="en-US" sz="3700" dirty="0"/>
            </a:br>
            <a:endParaRPr lang="en-US" sz="3700" dirty="0"/>
          </a:p>
        </p:txBody>
      </p:sp>
      <p:cxnSp>
        <p:nvCxnSpPr>
          <p:cNvPr id="11" name="Straight Arrow Connector 1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lnSpcReduction="10000"/>
          </a:bodyPr>
          <a:lstStyle/>
          <a:p>
            <a:r>
              <a:rPr lang="en-US" sz="2800" dirty="0"/>
              <a:t>“Representatives shall be apportioned among the several States according to their respective numbers, counting the </a:t>
            </a:r>
            <a:r>
              <a:rPr lang="en-US" sz="2800" b="1" u="sng" dirty="0"/>
              <a:t>whole number of persons in each State”</a:t>
            </a:r>
          </a:p>
        </p:txBody>
      </p:sp>
      <p:pic>
        <p:nvPicPr>
          <p:cNvPr id="5" name="Picture 4">
            <a:extLst>
              <a:ext uri="{FF2B5EF4-FFF2-40B4-BE49-F238E27FC236}">
                <a16:creationId xmlns:a16="http://schemas.microsoft.com/office/drawing/2014/main" xmlns="" id="{2EE99210-55D6-411C-861F-1C4D0D0F2473}"/>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9187" r="4835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xmlns="" id="{9E992869-C1D4-4282-A69F-FAB2361E01C1}"/>
              </a:ext>
            </a:extLst>
          </p:cNvPr>
          <p:cNvSpPr>
            <a:spLocks noGrp="1"/>
          </p:cNvSpPr>
          <p:nvPr>
            <p:ph type="sldNum" sz="quarter" idx="12"/>
          </p:nvPr>
        </p:nvSpPr>
        <p:spPr/>
        <p:txBody>
          <a:bodyPr/>
          <a:lstStyle/>
          <a:p>
            <a:fld id="{80734806-6616-E140-8BAA-EF925DEA6106}" type="slidenum">
              <a:rPr lang="en-US" smtClean="0"/>
              <a:pPr/>
              <a:t>8</a:t>
            </a:fld>
            <a:endParaRPr lang="en-US"/>
          </a:p>
        </p:txBody>
      </p:sp>
      <p:pic>
        <p:nvPicPr>
          <p:cNvPr id="6146" name="Picture 2" descr="Image result for leave of women voters">
            <a:extLst>
              <a:ext uri="{FF2B5EF4-FFF2-40B4-BE49-F238E27FC236}">
                <a16:creationId xmlns:a16="http://schemas.microsoft.com/office/drawing/2014/main" xmlns="" id="{834450BB-BD5C-4D12-9C9C-426D48A03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218" y="5643406"/>
            <a:ext cx="1203593" cy="120359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xmlns="" id="{CF7AF695-8A97-174D-B9B4-8A427B9FCE07}"/>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209820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pPr>
              <a:lnSpc>
                <a:spcPct val="90000"/>
              </a:lnSpc>
            </a:pPr>
            <a:r>
              <a:rPr lang="en-US" sz="2800" dirty="0"/>
              <a:t>WHAT IS THE 2020 CENSUS?</a:t>
            </a:r>
            <a:br>
              <a:rPr lang="en-US" sz="2800" dirty="0"/>
            </a:br>
            <a:r>
              <a:rPr lang="en-US" sz="2800" dirty="0"/>
              <a:t/>
            </a:r>
            <a:br>
              <a:rPr lang="en-US" sz="2800" dirty="0"/>
            </a:br>
            <a:endParaRPr lang="en-US" sz="2800" dirty="0"/>
          </a:p>
        </p:txBody>
      </p:sp>
      <p:cxnSp>
        <p:nvCxnSpPr>
          <p:cNvPr id="11" name="Straight Arrow Connector 1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r>
              <a:rPr lang="en-US" sz="2000" dirty="0"/>
              <a:t>Has 7  simple questions: </a:t>
            </a:r>
            <a:r>
              <a:rPr lang="en-US" sz="2000" b="1" dirty="0"/>
              <a:t>name, age, sex, Hispanic origin, race, rel. to  respondent, rent/own home.</a:t>
            </a:r>
          </a:p>
          <a:p>
            <a:r>
              <a:rPr lang="en-US" sz="2000" dirty="0"/>
              <a:t>Answerable in about 10 minutes</a:t>
            </a:r>
          </a:p>
          <a:p>
            <a:r>
              <a:rPr lang="en-US" sz="2000" dirty="0"/>
              <a:t>Simple in 1790, more complex until</a:t>
            </a:r>
            <a:r>
              <a:rPr lang="en-US" sz="2000" i="1" dirty="0"/>
              <a:t> </a:t>
            </a:r>
            <a:r>
              <a:rPr lang="en-US" sz="2000" dirty="0"/>
              <a:t>after 2000,</a:t>
            </a:r>
            <a:r>
              <a:rPr lang="en-US" sz="2000" b="1" dirty="0"/>
              <a:t> </a:t>
            </a:r>
            <a:r>
              <a:rPr lang="en-US" sz="2000" dirty="0"/>
              <a:t> when long form got low response.</a:t>
            </a:r>
            <a:endParaRPr lang="en-US" sz="2000" b="1" dirty="0"/>
          </a:p>
        </p:txBody>
      </p:sp>
      <p:pic>
        <p:nvPicPr>
          <p:cNvPr id="5" name="Picture 4">
            <a:extLst>
              <a:ext uri="{FF2B5EF4-FFF2-40B4-BE49-F238E27FC236}">
                <a16:creationId xmlns:a16="http://schemas.microsoft.com/office/drawing/2014/main" xmlns="" id="{097EB729-0C62-4CC8-B59C-6C165316C643}"/>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6114" r="14844"/>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xmlns="" id="{AF5A1778-AB00-4B27-A1B9-AB837A7B4AC2}"/>
              </a:ext>
            </a:extLst>
          </p:cNvPr>
          <p:cNvSpPr>
            <a:spLocks noGrp="1"/>
          </p:cNvSpPr>
          <p:nvPr>
            <p:ph type="sldNum" sz="quarter" idx="12"/>
          </p:nvPr>
        </p:nvSpPr>
        <p:spPr/>
        <p:txBody>
          <a:bodyPr/>
          <a:lstStyle/>
          <a:p>
            <a:fld id="{80734806-6616-E140-8BAA-EF925DEA6106}" type="slidenum">
              <a:rPr lang="en-US" smtClean="0"/>
              <a:pPr/>
              <a:t>9</a:t>
            </a:fld>
            <a:endParaRPr lang="en-US"/>
          </a:p>
        </p:txBody>
      </p:sp>
      <p:pic>
        <p:nvPicPr>
          <p:cNvPr id="7170" name="Picture 2" descr="Image result for leave of women voters">
            <a:extLst>
              <a:ext uri="{FF2B5EF4-FFF2-40B4-BE49-F238E27FC236}">
                <a16:creationId xmlns:a16="http://schemas.microsoft.com/office/drawing/2014/main" xmlns="" id="{3EC7D93A-F2B9-4E7D-B475-98973A5FD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1" y="5749103"/>
            <a:ext cx="1093424" cy="109342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xmlns="" id="{E251B43E-3791-C34C-91A0-9A2CD53108A2}"/>
              </a:ext>
            </a:extLst>
          </p:cNvPr>
          <p:cNvSpPr>
            <a:spLocks noGrp="1"/>
          </p:cNvSpPr>
          <p:nvPr>
            <p:ph type="ftr" sz="quarter" idx="11"/>
          </p:nvPr>
        </p:nvSpPr>
        <p:spPr/>
        <p:txBody>
          <a:bodyPr/>
          <a:lstStyle/>
          <a:p>
            <a:r>
              <a:rPr lang="en-US"/>
              <a:t>Sept. 24, 2019</a:t>
            </a:r>
          </a:p>
        </p:txBody>
      </p:sp>
    </p:spTree>
    <p:extLst>
      <p:ext uri="{BB962C8B-B14F-4D97-AF65-F5344CB8AC3E}">
        <p14:creationId xmlns:p14="http://schemas.microsoft.com/office/powerpoint/2010/main" val="1619897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56650</TotalTime>
  <Words>3910</Words>
  <Application>Microsoft Office PowerPoint</Application>
  <PresentationFormat>Letter Paper (8.5x11 in)</PresentationFormat>
  <Paragraphs>443</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THE 2020 CENSUS How to Count Every Person, Once, in the Right Place </vt:lpstr>
      <vt:lpstr>PowerPoint Presentation</vt:lpstr>
      <vt:lpstr>HANDOUTS</vt:lpstr>
      <vt:lpstr>Census 101:  Overview </vt:lpstr>
      <vt:lpstr>What could possibly go wrong? </vt:lpstr>
      <vt:lpstr>Questions</vt:lpstr>
      <vt:lpstr>What is the 2020 census?</vt:lpstr>
      <vt:lpstr>WHAT IS THE 2020 CENSUS?   </vt:lpstr>
      <vt:lpstr>WHAT IS THE 2020 CENSUS?  </vt:lpstr>
      <vt:lpstr>WHAT IS THE 2020 CENSUS?  </vt:lpstr>
      <vt:lpstr>Why does the Census matter?</vt:lpstr>
      <vt:lpstr>Why does census matter?</vt:lpstr>
      <vt:lpstr>Why does census matter?</vt:lpstr>
      <vt:lpstr>Why (else) does census matter?</vt:lpstr>
      <vt:lpstr>Why does census matter…more?</vt:lpstr>
      <vt:lpstr>When, Who, and Where?</vt:lpstr>
      <vt:lpstr>When will the 2020 Census take place?</vt:lpstr>
      <vt:lpstr>Who  educates about,  &amp;  conducts, census?</vt:lpstr>
      <vt:lpstr>Where will census happen?</vt:lpstr>
      <vt:lpstr>How is census conducted?</vt:lpstr>
      <vt:lpstr>How is census conducted?</vt:lpstr>
      <vt:lpstr>COMPLETE COUNT COMMITTEES</vt:lpstr>
      <vt:lpstr>Census Languages</vt:lpstr>
      <vt:lpstr>PowerPoint Presentation</vt:lpstr>
      <vt:lpstr>CENSUS 2020: SUMMING UP</vt:lpstr>
      <vt:lpstr>For More Information About the Census</vt:lpstr>
      <vt:lpstr>DEMOCRACY DEPENDS ON A COMPLETE COUNT</vt:lpstr>
      <vt:lpstr>PowerPoint Presentation</vt:lpstr>
      <vt:lpstr>To ask for a talk: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CENSUS How to Count Every Person, Once, in the Right Place</dc:title>
  <dc:creator>Carey2019</dc:creator>
  <cp:lastModifiedBy>Danielle Dunn</cp:lastModifiedBy>
  <cp:revision>69</cp:revision>
  <cp:lastPrinted>2019-09-24T22:27:30Z</cp:lastPrinted>
  <dcterms:created xsi:type="dcterms:W3CDTF">2019-06-02T18:32:44Z</dcterms:created>
  <dcterms:modified xsi:type="dcterms:W3CDTF">2019-10-25T18:38:04Z</dcterms:modified>
</cp:coreProperties>
</file>